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284" r:id="rId3"/>
    <p:sldId id="270" r:id="rId4"/>
    <p:sldId id="291" r:id="rId5"/>
    <p:sldId id="292" r:id="rId6"/>
    <p:sldId id="271" r:id="rId7"/>
    <p:sldId id="272" r:id="rId8"/>
    <p:sldId id="273" r:id="rId9"/>
    <p:sldId id="274" r:id="rId10"/>
    <p:sldId id="286" r:id="rId11"/>
    <p:sldId id="275" r:id="rId12"/>
    <p:sldId id="276" r:id="rId13"/>
    <p:sldId id="277" r:id="rId14"/>
    <p:sldId id="279" r:id="rId15"/>
    <p:sldId id="287" r:id="rId16"/>
    <p:sldId id="278" r:id="rId17"/>
    <p:sldId id="294" r:id="rId18"/>
    <p:sldId id="289" r:id="rId19"/>
    <p:sldId id="290" r:id="rId20"/>
    <p:sldId id="281" r:id="rId21"/>
    <p:sldId id="282" r:id="rId22"/>
    <p:sldId id="283" r:id="rId23"/>
    <p:sldId id="288" r:id="rId24"/>
    <p:sldId id="293" r:id="rId25"/>
    <p:sldId id="295"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7" autoAdjust="0"/>
    <p:restoredTop sz="94599" autoAdjust="0"/>
  </p:normalViewPr>
  <p:slideViewPr>
    <p:cSldViewPr>
      <p:cViewPr varScale="1">
        <p:scale>
          <a:sx n="92" d="100"/>
          <a:sy n="92" d="100"/>
        </p:scale>
        <p:origin x="77" y="25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4/5/2023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4/5/2023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4/5/2023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4/5/2023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4/5/2023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4/5/2023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4/5/2023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4/5/2023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4/5/2023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4/5/2023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4/5/2023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4/5/2023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4/5/2023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player.com/slide/15749019/" TargetMode="External"/><Relationship Id="rId2" Type="http://schemas.openxmlformats.org/officeDocument/2006/relationships/hyperlink" Target="https://www.analyticsvidhya.com/blog/2021/07/age-and-gender-detection-using-deep-learning/"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youtube.com/watch?v=5PjUakojMww" TargetMode="External"/><Relationship Id="rId4" Type="http://schemas.openxmlformats.org/officeDocument/2006/relationships/hyperlink" Target="https://pyimagesearch.com/2020/04/13/opencv-age-detection-with-deep-learnin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2060848"/>
            <a:ext cx="9144000" cy="2667000"/>
          </a:xfrm>
        </p:spPr>
        <p:txBody>
          <a:bodyPr/>
          <a:lstStyle/>
          <a:p>
            <a:r>
              <a:rPr lang="en-US" dirty="0" smtClean="0"/>
              <a:t>Human Age Detection &amp; Gender Detection using Human Speech</a:t>
            </a:r>
            <a:endParaRPr lang="en-US" dirty="0"/>
          </a:p>
        </p:txBody>
      </p:sp>
      <p:pic>
        <p:nvPicPr>
          <p:cNvPr id="8" name="Picture 7"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8"/>
            <a:ext cx="2133972" cy="880263"/>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66459"/>
            <a:ext cx="9143998" cy="1020762"/>
          </a:xfrm>
        </p:spPr>
        <p:txBody>
          <a:bodyPr/>
          <a:lstStyle/>
          <a:p>
            <a:pPr marL="457200" indent="-457200">
              <a:buFont typeface="Wingdings" panose="05000000000000000000" pitchFamily="2" charset="2"/>
              <a:buChar char="v"/>
            </a:pPr>
            <a:r>
              <a:rPr lang="en-IN" b="1" dirty="0" smtClean="0"/>
              <a:t>Problem Statement</a:t>
            </a:r>
            <a:endParaRPr lang="en-IN" b="1" dirty="0"/>
          </a:p>
        </p:txBody>
      </p:sp>
      <p:sp>
        <p:nvSpPr>
          <p:cNvPr id="3" name="Text Placeholder 2"/>
          <p:cNvSpPr>
            <a:spLocks noGrp="1"/>
          </p:cNvSpPr>
          <p:nvPr>
            <p:ph type="body" idx="1"/>
          </p:nvPr>
        </p:nvSpPr>
        <p:spPr/>
        <p:txBody>
          <a:bodyPr/>
          <a:lstStyle/>
          <a:p>
            <a:r>
              <a:rPr lang="en-IN" dirty="0" smtClean="0">
                <a:solidFill>
                  <a:schemeClr val="accent4"/>
                </a:solidFill>
              </a:rPr>
              <a:t>Human Age Detection</a:t>
            </a:r>
            <a:endParaRPr lang="en-IN" dirty="0">
              <a:solidFill>
                <a:schemeClr val="accent4"/>
              </a:solidFill>
            </a:endParaRPr>
          </a:p>
        </p:txBody>
      </p:sp>
      <p:sp>
        <p:nvSpPr>
          <p:cNvPr id="4" name="Content Placeholder 3"/>
          <p:cNvSpPr>
            <a:spLocks noGrp="1"/>
          </p:cNvSpPr>
          <p:nvPr>
            <p:ph sz="half" idx="2"/>
          </p:nvPr>
        </p:nvSpPr>
        <p:spPr>
          <a:xfrm>
            <a:off x="1522413" y="2819399"/>
            <a:ext cx="4572000" cy="3352801"/>
          </a:xfrm>
        </p:spPr>
        <p:txBody>
          <a:bodyPr>
            <a:normAutofit/>
          </a:bodyPr>
          <a:lstStyle/>
          <a:p>
            <a:pPr>
              <a:lnSpc>
                <a:spcPct val="160000"/>
              </a:lnSpc>
            </a:pPr>
            <a:r>
              <a:rPr lang="en-US" sz="1600" dirty="0"/>
              <a:t>T</a:t>
            </a:r>
            <a:r>
              <a:rPr lang="en-US" sz="1600" dirty="0" smtClean="0"/>
              <a:t>o </a:t>
            </a:r>
            <a:r>
              <a:rPr lang="en-US" sz="1600" dirty="0"/>
              <a:t>develop a deep learning-based model that can accurately estimate the age of a human from facial features extracted from an image or video input. The model should be able to handle variations in lighting conditions, facial expressions, and occlusions, and provide robust age estimation results across diverse demographic groups.</a:t>
            </a:r>
            <a:endParaRPr lang="en-IN" sz="1600" dirty="0"/>
          </a:p>
        </p:txBody>
      </p:sp>
      <p:sp>
        <p:nvSpPr>
          <p:cNvPr id="5" name="Text Placeholder 4"/>
          <p:cNvSpPr>
            <a:spLocks noGrp="1"/>
          </p:cNvSpPr>
          <p:nvPr>
            <p:ph type="body" sz="quarter" idx="3"/>
          </p:nvPr>
        </p:nvSpPr>
        <p:spPr/>
        <p:txBody>
          <a:bodyPr/>
          <a:lstStyle/>
          <a:p>
            <a:r>
              <a:rPr lang="en-IN" dirty="0" smtClean="0">
                <a:solidFill>
                  <a:schemeClr val="accent4"/>
                </a:solidFill>
              </a:rPr>
              <a:t>Gender Detection using Human Speech</a:t>
            </a:r>
            <a:endParaRPr lang="en-IN" dirty="0">
              <a:solidFill>
                <a:schemeClr val="accent4"/>
              </a:solidFill>
            </a:endParaRPr>
          </a:p>
        </p:txBody>
      </p:sp>
      <p:sp>
        <p:nvSpPr>
          <p:cNvPr id="6" name="Content Placeholder 5"/>
          <p:cNvSpPr>
            <a:spLocks noGrp="1"/>
          </p:cNvSpPr>
          <p:nvPr>
            <p:ph sz="quarter" idx="4"/>
          </p:nvPr>
        </p:nvSpPr>
        <p:spPr>
          <a:xfrm>
            <a:off x="6094413" y="2819399"/>
            <a:ext cx="4752527" cy="3849961"/>
          </a:xfrm>
        </p:spPr>
        <p:txBody>
          <a:bodyPr>
            <a:noAutofit/>
          </a:bodyPr>
          <a:lstStyle/>
          <a:p>
            <a:pPr>
              <a:lnSpc>
                <a:spcPct val="160000"/>
              </a:lnSpc>
            </a:pPr>
            <a:r>
              <a:rPr lang="en-US" sz="1600" dirty="0"/>
              <a:t>T</a:t>
            </a:r>
            <a:r>
              <a:rPr lang="en-US" sz="1600" dirty="0" smtClean="0"/>
              <a:t>o </a:t>
            </a:r>
            <a:r>
              <a:rPr lang="en-US" sz="1600" dirty="0"/>
              <a:t>develop a machine learning model that can accurately detect the gender of a speaker from their speech input. The model should be able to handle variations in language, dialect, and accent, and should be able to provide reliable gender classification results across diverse demographic groups. Additionally, the model should be able to process speech inputs in real-time and should be scalable to handle large volumes of data.</a:t>
            </a:r>
            <a:endParaRPr lang="en-IN" sz="1600" dirty="0"/>
          </a:p>
        </p:txBody>
      </p:sp>
      <p:pic>
        <p:nvPicPr>
          <p:cNvPr id="7" name="Picture 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8"/>
            <a:ext cx="1917948" cy="791153"/>
          </a:xfrm>
          <a:prstGeom prst="rect">
            <a:avLst/>
          </a:prstGeom>
        </p:spPr>
      </p:pic>
    </p:spTree>
    <p:extLst>
      <p:ext uri="{BB962C8B-B14F-4D97-AF65-F5344CB8AC3E}">
        <p14:creationId xmlns:p14="http://schemas.microsoft.com/office/powerpoint/2010/main" val="159942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86038"/>
            <a:ext cx="9143998" cy="1020762"/>
          </a:xfrm>
        </p:spPr>
        <p:txBody>
          <a:bodyPr/>
          <a:lstStyle/>
          <a:p>
            <a:pPr marL="514350" indent="-514350">
              <a:buFont typeface="Wingdings" panose="05000000000000000000" pitchFamily="2" charset="2"/>
              <a:buChar char="v"/>
            </a:pPr>
            <a:r>
              <a:rPr lang="en-IN" dirty="0" smtClean="0"/>
              <a:t>Convolutional Neural Network</a:t>
            </a:r>
            <a:endParaRPr lang="en-IN" dirty="0"/>
          </a:p>
        </p:txBody>
      </p:sp>
      <p:sp>
        <p:nvSpPr>
          <p:cNvPr id="7" name="Content Placeholder 6"/>
          <p:cNvSpPr>
            <a:spLocks noGrp="1"/>
          </p:cNvSpPr>
          <p:nvPr>
            <p:ph idx="1"/>
          </p:nvPr>
        </p:nvSpPr>
        <p:spPr>
          <a:xfrm>
            <a:off x="1522414" y="1905000"/>
            <a:ext cx="9972598" cy="4548336"/>
          </a:xfrm>
        </p:spPr>
        <p:txBody>
          <a:bodyPr>
            <a:normAutofit fontScale="70000" lnSpcReduction="20000"/>
          </a:bodyPr>
          <a:lstStyle/>
          <a:p>
            <a:pPr>
              <a:lnSpc>
                <a:spcPct val="170000"/>
              </a:lnSpc>
            </a:pPr>
            <a:r>
              <a:rPr lang="en-US" dirty="0" smtClean="0"/>
              <a:t> CNN </a:t>
            </a:r>
            <a:r>
              <a:rPr lang="en-US" dirty="0"/>
              <a:t>is a type of deep learning algorithm that is commonly used for image recognition, computer vision, and natural language processing tasks.</a:t>
            </a:r>
          </a:p>
          <a:p>
            <a:pPr>
              <a:lnSpc>
                <a:spcPct val="170000"/>
              </a:lnSpc>
            </a:pPr>
            <a:r>
              <a:rPr lang="en-US" dirty="0"/>
              <a:t>It consists of several layers of learnable filters that apply convolutions to the input data, in order to extract high-level features and patterns that are relevant to the task.</a:t>
            </a:r>
          </a:p>
          <a:p>
            <a:pPr>
              <a:lnSpc>
                <a:spcPct val="170000"/>
              </a:lnSpc>
            </a:pPr>
            <a:r>
              <a:rPr lang="en-US" dirty="0" smtClean="0"/>
              <a:t>Filters reduce </a:t>
            </a:r>
            <a:r>
              <a:rPr lang="en-US" dirty="0"/>
              <a:t>the number of parameters in the </a:t>
            </a:r>
            <a:r>
              <a:rPr lang="en-US" dirty="0" smtClean="0"/>
              <a:t>model</a:t>
            </a:r>
            <a:r>
              <a:rPr lang="en-US" dirty="0"/>
              <a:t> </a:t>
            </a:r>
            <a:r>
              <a:rPr lang="en-US" dirty="0" smtClean="0"/>
              <a:t>&amp; also captures the local &amp; global dependencies.</a:t>
            </a:r>
            <a:endParaRPr lang="en-US" dirty="0"/>
          </a:p>
          <a:p>
            <a:pPr>
              <a:lnSpc>
                <a:spcPct val="170000"/>
              </a:lnSpc>
            </a:pPr>
            <a:r>
              <a:rPr lang="en-US" dirty="0"/>
              <a:t>The output of each layer is fed into the next layer, which can perform further transformations or reduce the dimensionality of the data using pooling or subsampling operations.</a:t>
            </a:r>
          </a:p>
          <a:p>
            <a:pPr>
              <a:lnSpc>
                <a:spcPct val="170000"/>
              </a:lnSpc>
            </a:pPr>
            <a:r>
              <a:rPr lang="en-US" dirty="0"/>
              <a:t>The final layer of the CNN typically consists of one or more fully connected layers, which combine the extracted features and make a prediction about the </a:t>
            </a:r>
            <a:r>
              <a:rPr lang="en-US" dirty="0" smtClean="0"/>
              <a:t>output. </a:t>
            </a:r>
          </a:p>
        </p:txBody>
      </p:sp>
      <p:pic>
        <p:nvPicPr>
          <p:cNvPr id="8" name="Picture 7"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95765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8" y="607313"/>
            <a:ext cx="9396534" cy="1020762"/>
          </a:xfrm>
        </p:spPr>
        <p:txBody>
          <a:bodyPr/>
          <a:lstStyle/>
          <a:p>
            <a:pPr marL="457200" indent="-457200">
              <a:buFont typeface="Wingdings" panose="05000000000000000000" pitchFamily="2" charset="2"/>
              <a:buChar char="v"/>
            </a:pPr>
            <a:r>
              <a:rPr lang="en-IN" b="1" dirty="0" smtClean="0"/>
              <a:t>Working of CNN for Human Age Detection</a:t>
            </a:r>
            <a:endParaRPr lang="en-IN"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260" y="1916832"/>
            <a:ext cx="5668962" cy="1728192"/>
          </a:xfrm>
        </p:spPr>
      </p:pic>
      <p:pic>
        <p:nvPicPr>
          <p:cNvPr id="1026" name="Picture 2" descr="Estimating people’s age using 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005064"/>
            <a:ext cx="5668962" cy="18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413892" y="2348880"/>
            <a:ext cx="2952328" cy="3456384"/>
          </a:xfrm>
          <a:prstGeom prst="rect">
            <a:avLst/>
          </a:prstGeom>
        </p:spPr>
      </p:pic>
      <p:pic>
        <p:nvPicPr>
          <p:cNvPr id="8" name="Picture 7"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5"/>
          <a:stretch>
            <a:fillRect/>
          </a:stretch>
        </p:blipFill>
        <p:spPr>
          <a:xfrm>
            <a:off x="0" y="26329"/>
            <a:ext cx="2061964" cy="850560"/>
          </a:xfrm>
          <a:prstGeom prst="rect">
            <a:avLst/>
          </a:prstGeom>
        </p:spPr>
      </p:pic>
    </p:spTree>
    <p:extLst>
      <p:ext uri="{BB962C8B-B14F-4D97-AF65-F5344CB8AC3E}">
        <p14:creationId xmlns:p14="http://schemas.microsoft.com/office/powerpoint/2010/main" val="399206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2414" y="764704"/>
            <a:ext cx="9143998" cy="102076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IN" dirty="0"/>
          </a:p>
        </p:txBody>
      </p:sp>
      <p:sp>
        <p:nvSpPr>
          <p:cNvPr id="4" name="Content Placeholder 6"/>
          <p:cNvSpPr txBox="1">
            <a:spLocks/>
          </p:cNvSpPr>
          <p:nvPr/>
        </p:nvSpPr>
        <p:spPr>
          <a:xfrm>
            <a:off x="1269876" y="1052736"/>
            <a:ext cx="9972598" cy="5120952"/>
          </a:xfrm>
          <a:prstGeom prst="rect">
            <a:avLst/>
          </a:prstGeom>
        </p:spPr>
        <p:txBody>
          <a:bodyPr>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lnSpc>
                <a:spcPct val="170000"/>
              </a:lnSpc>
            </a:pPr>
            <a:endParaRPr lang="en-US" dirty="0"/>
          </a:p>
        </p:txBody>
      </p:sp>
      <p:sp>
        <p:nvSpPr>
          <p:cNvPr id="6" name="Content Placeholder 6"/>
          <p:cNvSpPr txBox="1">
            <a:spLocks/>
          </p:cNvSpPr>
          <p:nvPr/>
        </p:nvSpPr>
        <p:spPr>
          <a:xfrm>
            <a:off x="1674814" y="2057400"/>
            <a:ext cx="9972598" cy="4548336"/>
          </a:xfrm>
          <a:prstGeom prst="rect">
            <a:avLst/>
          </a:prstGeom>
        </p:spPr>
        <p:txBody>
          <a:bodyPr>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lnSpc>
                <a:spcPct val="170000"/>
              </a:lnSpc>
              <a:buNone/>
            </a:pPr>
            <a:endParaRPr lang="en-US" dirty="0"/>
          </a:p>
        </p:txBody>
      </p:sp>
      <p:sp>
        <p:nvSpPr>
          <p:cNvPr id="8" name="Content Placeholder 6"/>
          <p:cNvSpPr txBox="1">
            <a:spLocks/>
          </p:cNvSpPr>
          <p:nvPr/>
        </p:nvSpPr>
        <p:spPr>
          <a:xfrm>
            <a:off x="1522414" y="1484784"/>
            <a:ext cx="9972598" cy="4548336"/>
          </a:xfrm>
          <a:prstGeom prst="rect">
            <a:avLst/>
          </a:prstGeom>
        </p:spPr>
        <p:txBody>
          <a:bodyPr>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lnSpc>
                <a:spcPct val="170000"/>
              </a:lnSpc>
            </a:pPr>
            <a:endParaRPr lang="en-US" dirty="0"/>
          </a:p>
        </p:txBody>
      </p:sp>
      <p:sp>
        <p:nvSpPr>
          <p:cNvPr id="9" name="Content Placeholder 6"/>
          <p:cNvSpPr txBox="1">
            <a:spLocks/>
          </p:cNvSpPr>
          <p:nvPr/>
        </p:nvSpPr>
        <p:spPr>
          <a:xfrm>
            <a:off x="1472345" y="908720"/>
            <a:ext cx="9972598" cy="5553000"/>
          </a:xfrm>
          <a:prstGeom prst="rect">
            <a:avLst/>
          </a:prstGeom>
        </p:spPr>
        <p:txBody>
          <a:bodyPr>
            <a:normAutofit fontScale="62500" lnSpcReduction="2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lnSpc>
                <a:spcPct val="170000"/>
              </a:lnSpc>
            </a:pPr>
            <a:r>
              <a:rPr lang="en-US" dirty="0" smtClean="0"/>
              <a:t>In </a:t>
            </a:r>
            <a:r>
              <a:rPr lang="en-US" dirty="0"/>
              <a:t>human age detection, CNNs are trained on large datasets of images of faces, along with their corresponding age labels.</a:t>
            </a:r>
          </a:p>
          <a:p>
            <a:pPr>
              <a:lnSpc>
                <a:spcPct val="170000"/>
              </a:lnSpc>
            </a:pPr>
            <a:r>
              <a:rPr lang="en-US" dirty="0"/>
              <a:t>The CNN consists of several layers, including convolutional layers, pooling layers, and fully connected layers.</a:t>
            </a:r>
          </a:p>
          <a:p>
            <a:pPr>
              <a:lnSpc>
                <a:spcPct val="170000"/>
              </a:lnSpc>
            </a:pPr>
            <a:r>
              <a:rPr lang="en-US" dirty="0" smtClean="0"/>
              <a:t> </a:t>
            </a:r>
            <a:r>
              <a:rPr lang="en-US" b="1" u="sng" dirty="0">
                <a:solidFill>
                  <a:schemeClr val="accent4"/>
                </a:solidFill>
              </a:rPr>
              <a:t>C</a:t>
            </a:r>
            <a:r>
              <a:rPr lang="en-US" b="1" u="sng" dirty="0" smtClean="0">
                <a:solidFill>
                  <a:schemeClr val="accent4"/>
                </a:solidFill>
              </a:rPr>
              <a:t>onvolutional layers</a:t>
            </a:r>
            <a:r>
              <a:rPr lang="en-US" b="1" dirty="0" smtClean="0">
                <a:solidFill>
                  <a:schemeClr val="accent4"/>
                </a:solidFill>
              </a:rPr>
              <a:t>:  </a:t>
            </a:r>
            <a:r>
              <a:rPr lang="en-US" dirty="0" smtClean="0"/>
              <a:t>apply </a:t>
            </a:r>
            <a:r>
              <a:rPr lang="en-US" dirty="0"/>
              <a:t>filters to the input image to extract important features and create feature </a:t>
            </a:r>
            <a:r>
              <a:rPr lang="en-US" dirty="0" smtClean="0"/>
              <a:t>maps.</a:t>
            </a:r>
          </a:p>
          <a:p>
            <a:pPr algn="just">
              <a:lnSpc>
                <a:spcPct val="170000"/>
              </a:lnSpc>
            </a:pPr>
            <a:r>
              <a:rPr lang="en-US" dirty="0" smtClean="0"/>
              <a:t> </a:t>
            </a:r>
            <a:r>
              <a:rPr lang="en-US" b="1" u="sng" dirty="0" smtClean="0">
                <a:solidFill>
                  <a:schemeClr val="accent4"/>
                </a:solidFill>
              </a:rPr>
              <a:t>Pooling </a:t>
            </a:r>
            <a:r>
              <a:rPr lang="en-US" b="1" u="sng" dirty="0">
                <a:solidFill>
                  <a:schemeClr val="accent4"/>
                </a:solidFill>
              </a:rPr>
              <a:t>layers </a:t>
            </a:r>
            <a:r>
              <a:rPr lang="en-US" b="1" u="sng" dirty="0" smtClean="0">
                <a:solidFill>
                  <a:schemeClr val="accent4"/>
                </a:solidFill>
              </a:rPr>
              <a:t>:  </a:t>
            </a:r>
            <a:r>
              <a:rPr lang="en-US" dirty="0" smtClean="0"/>
              <a:t>down sample </a:t>
            </a:r>
            <a:r>
              <a:rPr lang="en-US" dirty="0"/>
              <a:t>the feature maps to reduce the dimensionality and make the network more efficient.</a:t>
            </a:r>
          </a:p>
          <a:p>
            <a:pPr>
              <a:lnSpc>
                <a:spcPct val="170000"/>
              </a:lnSpc>
            </a:pPr>
            <a:r>
              <a:rPr lang="en-US" b="1" dirty="0" smtClean="0">
                <a:solidFill>
                  <a:schemeClr val="accent4"/>
                </a:solidFill>
              </a:rPr>
              <a:t>F</a:t>
            </a:r>
            <a:r>
              <a:rPr lang="en-US" b="1" u="sng" dirty="0" smtClean="0">
                <a:solidFill>
                  <a:schemeClr val="accent4"/>
                </a:solidFill>
              </a:rPr>
              <a:t>ully </a:t>
            </a:r>
            <a:r>
              <a:rPr lang="en-US" b="1" u="sng" dirty="0">
                <a:solidFill>
                  <a:schemeClr val="accent4"/>
                </a:solidFill>
              </a:rPr>
              <a:t>connected layers </a:t>
            </a:r>
            <a:r>
              <a:rPr lang="en-US" b="1" u="sng" dirty="0" smtClean="0">
                <a:solidFill>
                  <a:schemeClr val="accent4"/>
                </a:solidFill>
              </a:rPr>
              <a:t>:</a:t>
            </a:r>
            <a:r>
              <a:rPr lang="en-US" b="1" dirty="0" smtClean="0">
                <a:solidFill>
                  <a:schemeClr val="accent4"/>
                </a:solidFill>
              </a:rPr>
              <a:t>  </a:t>
            </a:r>
            <a:r>
              <a:rPr lang="en-US" dirty="0" smtClean="0"/>
              <a:t>take </a:t>
            </a:r>
            <a:r>
              <a:rPr lang="en-US" dirty="0"/>
              <a:t>the flattened feature maps and use them to make a prediction about the age of the person in the input image.</a:t>
            </a:r>
          </a:p>
          <a:p>
            <a:pPr>
              <a:lnSpc>
                <a:spcPct val="170000"/>
              </a:lnSpc>
            </a:pPr>
            <a:r>
              <a:rPr lang="en-US" dirty="0"/>
              <a:t>During training, the CNN adjusts the weights of its layers to minimize the difference between its predicted ages and the true ages of the input images.</a:t>
            </a:r>
          </a:p>
          <a:p>
            <a:pPr>
              <a:lnSpc>
                <a:spcPct val="170000"/>
              </a:lnSpc>
            </a:pPr>
            <a:r>
              <a:rPr lang="en-US" dirty="0"/>
              <a:t>Once the CNN is trained, it can be used to predict the age of new input images that it hasn't seen before.</a:t>
            </a:r>
          </a:p>
          <a:p>
            <a:pPr>
              <a:lnSpc>
                <a:spcPct val="170000"/>
              </a:lnSpc>
            </a:pPr>
            <a:r>
              <a:rPr lang="en-US" dirty="0"/>
              <a:t>The accuracy of the CNN's age predictions can be evaluated using metrics such as mean absolute error or mean squared error.</a:t>
            </a:r>
          </a:p>
          <a:p>
            <a:pPr>
              <a:lnSpc>
                <a:spcPct val="170000"/>
              </a:lnSpc>
            </a:pPr>
            <a:endParaRPr lang="en-US" dirty="0" smtClean="0"/>
          </a:p>
        </p:txBody>
      </p:sp>
      <p:pic>
        <p:nvPicPr>
          <p:cNvPr id="10" name="Picture 9"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1" y="26328"/>
            <a:ext cx="2139133" cy="882392"/>
          </a:xfrm>
          <a:prstGeom prst="rect">
            <a:avLst/>
          </a:prstGeom>
        </p:spPr>
      </p:pic>
    </p:spTree>
    <p:extLst>
      <p:ext uri="{BB962C8B-B14F-4D97-AF65-F5344CB8AC3E}">
        <p14:creationId xmlns:p14="http://schemas.microsoft.com/office/powerpoint/2010/main" val="41445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98961"/>
            <a:ext cx="10404646" cy="1020762"/>
          </a:xfrm>
        </p:spPr>
        <p:txBody>
          <a:bodyPr>
            <a:normAutofit/>
          </a:bodyPr>
          <a:lstStyle/>
          <a:p>
            <a:pPr marL="457200" indent="-457200">
              <a:buFont typeface="Wingdings" panose="05000000000000000000" pitchFamily="2" charset="2"/>
              <a:buChar char="v"/>
            </a:pPr>
            <a:r>
              <a:rPr lang="en-IN" sz="3000" b="1" dirty="0"/>
              <a:t>Gender Detection using </a:t>
            </a:r>
            <a:r>
              <a:rPr lang="en-IN" sz="3000" b="1" dirty="0" smtClean="0"/>
              <a:t>human speech (Working)</a:t>
            </a:r>
            <a:endParaRPr lang="en-IN" sz="3000" dirty="0"/>
          </a:p>
        </p:txBody>
      </p:sp>
      <p:pic>
        <p:nvPicPr>
          <p:cNvPr id="7" name="Picture 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pic>
        <p:nvPicPr>
          <p:cNvPr id="8" name="Content Placeholder 7"/>
          <p:cNvPicPr>
            <a:picLocks noGrp="1" noChangeAspect="1"/>
          </p:cNvPicPr>
          <p:nvPr>
            <p:ph idx="1"/>
          </p:nvPr>
        </p:nvPicPr>
        <p:blipFill>
          <a:blip r:embed="rId3"/>
          <a:stretch>
            <a:fillRect/>
          </a:stretch>
        </p:blipFill>
        <p:spPr>
          <a:xfrm>
            <a:off x="1712179" y="1905000"/>
            <a:ext cx="8764467" cy="4267200"/>
          </a:xfrm>
          <a:prstGeom prst="rect">
            <a:avLst/>
          </a:prstGeom>
        </p:spPr>
      </p:pic>
    </p:spTree>
    <p:extLst>
      <p:ext uri="{BB962C8B-B14F-4D97-AF65-F5344CB8AC3E}">
        <p14:creationId xmlns:p14="http://schemas.microsoft.com/office/powerpoint/2010/main" val="20458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836" y="1268760"/>
            <a:ext cx="1944216" cy="1080120"/>
          </a:xfrm>
          <a:prstGeom prst="rect">
            <a:avLst/>
          </a:prstGeom>
          <a:solidFill>
            <a:schemeClr val="bg1">
              <a:lumMod val="95000"/>
              <a:lumOff val="5000"/>
            </a:schemeClr>
          </a:solidFill>
          <a:ln w="38100">
            <a:solidFill>
              <a:schemeClr val="bg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        </a:t>
            </a:r>
            <a:r>
              <a:rPr lang="en-IN" sz="2000" b="1" dirty="0" smtClean="0">
                <a:latin typeface="Franklin Gothic Demi Cond" panose="020B0706030402020204" pitchFamily="34" charset="0"/>
              </a:rPr>
              <a:t>Speech     </a:t>
            </a:r>
            <a:endParaRPr lang="en-IN" sz="2000" b="1" dirty="0">
              <a:latin typeface="Franklin Gothic Demi Cond" panose="020B0706030402020204" pitchFamily="34" charset="0"/>
            </a:endParaRPr>
          </a:p>
          <a:p>
            <a:r>
              <a:rPr lang="en-IN" sz="2000" b="1" dirty="0">
                <a:latin typeface="Franklin Gothic Demi Cond" panose="020B0706030402020204" pitchFamily="34" charset="0"/>
              </a:rPr>
              <a:t>       </a:t>
            </a:r>
            <a:r>
              <a:rPr lang="en-IN" sz="2000" b="1" dirty="0" smtClean="0">
                <a:latin typeface="Franklin Gothic Demi Cond" panose="020B0706030402020204" pitchFamily="34" charset="0"/>
              </a:rPr>
              <a:t>  </a:t>
            </a:r>
            <a:r>
              <a:rPr lang="en-IN" sz="2000" b="1" dirty="0">
                <a:latin typeface="Franklin Gothic Demi Cond" panose="020B0706030402020204" pitchFamily="34" charset="0"/>
              </a:rPr>
              <a:t>Signal</a:t>
            </a:r>
          </a:p>
        </p:txBody>
      </p:sp>
      <p:sp>
        <p:nvSpPr>
          <p:cNvPr id="11" name="Rectangle 10"/>
          <p:cNvSpPr/>
          <p:nvPr/>
        </p:nvSpPr>
        <p:spPr>
          <a:xfrm>
            <a:off x="2926060" y="2420888"/>
            <a:ext cx="1944216" cy="1080120"/>
          </a:xfrm>
          <a:prstGeom prst="rect">
            <a:avLst/>
          </a:prstGeom>
          <a:solidFill>
            <a:schemeClr val="bg1">
              <a:lumMod val="95000"/>
              <a:lumOff val="5000"/>
            </a:schemeClr>
          </a:solidFill>
          <a:ln w="38100">
            <a:solidFill>
              <a:schemeClr val="bg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latin typeface="Franklin Gothic Demi Cond" panose="020B0706030402020204" pitchFamily="34" charset="0"/>
              </a:rPr>
              <a:t> </a:t>
            </a:r>
            <a:r>
              <a:rPr lang="en-IN" sz="2000" dirty="0">
                <a:latin typeface="Franklin Gothic Demi Cond" panose="020B0706030402020204" pitchFamily="34" charset="0"/>
              </a:rPr>
              <a:t>Pre-processing</a:t>
            </a:r>
          </a:p>
        </p:txBody>
      </p:sp>
      <p:sp>
        <p:nvSpPr>
          <p:cNvPr id="12" name="Rectangle 11"/>
          <p:cNvSpPr/>
          <p:nvPr/>
        </p:nvSpPr>
        <p:spPr>
          <a:xfrm>
            <a:off x="4942284" y="3573016"/>
            <a:ext cx="1944216" cy="1080120"/>
          </a:xfrm>
          <a:prstGeom prst="rect">
            <a:avLst/>
          </a:prstGeom>
          <a:solidFill>
            <a:schemeClr val="bg1">
              <a:lumMod val="95000"/>
              <a:lumOff val="5000"/>
            </a:schemeClr>
          </a:solidFill>
          <a:ln w="38100">
            <a:solidFill>
              <a:schemeClr val="bg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Franklin Gothic Demi Cond" panose="020B0706030402020204" pitchFamily="34" charset="0"/>
              </a:rPr>
              <a:t>RNN                (</a:t>
            </a:r>
            <a:r>
              <a:rPr lang="en-IN" sz="2000" dirty="0" smtClean="0">
                <a:latin typeface="Franklin Gothic Demi Cond" panose="020B0706030402020204" pitchFamily="34" charset="0"/>
              </a:rPr>
              <a:t>LSTM/GRU)</a:t>
            </a:r>
            <a:endParaRPr lang="en-IN" sz="2000" dirty="0">
              <a:latin typeface="Franklin Gothic Demi Cond" panose="020B0706030402020204" pitchFamily="34" charset="0"/>
            </a:endParaRPr>
          </a:p>
        </p:txBody>
      </p:sp>
      <p:sp>
        <p:nvSpPr>
          <p:cNvPr id="13" name="Rectangle 12"/>
          <p:cNvSpPr/>
          <p:nvPr/>
        </p:nvSpPr>
        <p:spPr>
          <a:xfrm>
            <a:off x="7030516" y="4581128"/>
            <a:ext cx="1944216" cy="1080120"/>
          </a:xfrm>
          <a:prstGeom prst="rect">
            <a:avLst/>
          </a:prstGeom>
          <a:solidFill>
            <a:schemeClr val="bg1">
              <a:lumMod val="95000"/>
              <a:lumOff val="5000"/>
            </a:schemeClr>
          </a:solidFill>
          <a:ln w="38100">
            <a:solidFill>
              <a:schemeClr val="bg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Franklin Gothic Demi Cond" panose="020B0706030402020204" pitchFamily="34" charset="0"/>
              </a:rPr>
              <a:t>Output</a:t>
            </a:r>
          </a:p>
          <a:p>
            <a:pPr algn="ctr"/>
            <a:r>
              <a:rPr lang="en-IN" sz="2000" dirty="0">
                <a:latin typeface="Franklin Gothic Demi Cond" panose="020B0706030402020204" pitchFamily="34" charset="0"/>
              </a:rPr>
              <a:t>      Layer</a:t>
            </a:r>
          </a:p>
        </p:txBody>
      </p:sp>
      <p:sp>
        <p:nvSpPr>
          <p:cNvPr id="14" name="Rectangle 13"/>
          <p:cNvSpPr/>
          <p:nvPr/>
        </p:nvSpPr>
        <p:spPr>
          <a:xfrm>
            <a:off x="9118748" y="5655916"/>
            <a:ext cx="1944216" cy="1080120"/>
          </a:xfrm>
          <a:prstGeom prst="rect">
            <a:avLst/>
          </a:prstGeom>
          <a:solidFill>
            <a:schemeClr val="bg1">
              <a:lumMod val="95000"/>
              <a:lumOff val="5000"/>
            </a:schemeClr>
          </a:solidFill>
          <a:ln w="38100">
            <a:solidFill>
              <a:schemeClr val="bg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Franklin Gothic Demi Cond" panose="020B0706030402020204" pitchFamily="34" charset="0"/>
              </a:rPr>
              <a:t> </a:t>
            </a:r>
            <a:r>
              <a:rPr lang="en-IN" sz="2000" dirty="0"/>
              <a:t> </a:t>
            </a:r>
            <a:r>
              <a:rPr lang="en-IN" sz="2000" dirty="0">
                <a:latin typeface="Franklin Gothic Demi Cond" panose="020B0706030402020204" pitchFamily="34" charset="0"/>
              </a:rPr>
              <a:t>Gender Prediction  </a:t>
            </a:r>
          </a:p>
        </p:txBody>
      </p:sp>
      <p:pic>
        <p:nvPicPr>
          <p:cNvPr id="17" name="Picture 1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391721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76672"/>
            <a:ext cx="10188622" cy="1020762"/>
          </a:xfrm>
        </p:spPr>
        <p:txBody>
          <a:bodyPr>
            <a:normAutofit/>
          </a:bodyPr>
          <a:lstStyle/>
          <a:p>
            <a:pPr marL="457200" indent="-457200">
              <a:buFont typeface="Wingdings" panose="05000000000000000000" pitchFamily="2" charset="2"/>
              <a:buChar char="v"/>
            </a:pPr>
            <a:r>
              <a:rPr lang="en-IN" sz="3000" b="1" dirty="0" smtClean="0"/>
              <a:t>Steps for Gender Detection using human speech</a:t>
            </a:r>
            <a:endParaRPr lang="en-IN" sz="3000" b="1" dirty="0"/>
          </a:p>
        </p:txBody>
      </p:sp>
      <p:sp>
        <p:nvSpPr>
          <p:cNvPr id="3" name="Content Placeholder 2"/>
          <p:cNvSpPr>
            <a:spLocks noGrp="1"/>
          </p:cNvSpPr>
          <p:nvPr>
            <p:ph idx="1"/>
          </p:nvPr>
        </p:nvSpPr>
        <p:spPr>
          <a:xfrm>
            <a:off x="1522414" y="1700808"/>
            <a:ext cx="10044606" cy="4692352"/>
          </a:xfrm>
        </p:spPr>
        <p:txBody>
          <a:bodyPr>
            <a:noAutofit/>
          </a:bodyPr>
          <a:lstStyle/>
          <a:p>
            <a:pPr>
              <a:lnSpc>
                <a:spcPct val="170000"/>
              </a:lnSpc>
            </a:pPr>
            <a:r>
              <a:rPr lang="en-US" sz="1250" b="1" u="sng" dirty="0">
                <a:solidFill>
                  <a:schemeClr val="accent4"/>
                </a:solidFill>
              </a:rPr>
              <a:t>Data Collection</a:t>
            </a:r>
            <a:r>
              <a:rPr lang="en-US" sz="1250" dirty="0"/>
              <a:t>: The first step is to collect a dataset of audio recordings of male and female speakers. The dataset should be diverse in terms of accents, age, and background noise.</a:t>
            </a:r>
          </a:p>
          <a:p>
            <a:pPr>
              <a:lnSpc>
                <a:spcPct val="170000"/>
              </a:lnSpc>
            </a:pPr>
            <a:r>
              <a:rPr lang="en-US" sz="1250" b="1" u="sng" dirty="0">
                <a:solidFill>
                  <a:schemeClr val="accent4"/>
                </a:solidFill>
              </a:rPr>
              <a:t>Data Preprocessing</a:t>
            </a:r>
            <a:r>
              <a:rPr lang="en-US" sz="1250" dirty="0"/>
              <a:t>: The audio files need to be preprocessed before they can be fed into a deep learning model. This involves converting the audio into a spectrogram, which is a visual representation of the audio signal.</a:t>
            </a:r>
          </a:p>
          <a:p>
            <a:pPr>
              <a:lnSpc>
                <a:spcPct val="170000"/>
              </a:lnSpc>
            </a:pPr>
            <a:r>
              <a:rPr lang="en-US" sz="1250" b="1" u="sng" dirty="0">
                <a:solidFill>
                  <a:schemeClr val="accent4"/>
                </a:solidFill>
              </a:rPr>
              <a:t>Feature Extraction</a:t>
            </a:r>
            <a:r>
              <a:rPr lang="en-US" sz="1250" dirty="0"/>
              <a:t>: Once the spectrograms are created, features need to be extracted from them. These features can include pitch, frequency, and formants.</a:t>
            </a:r>
          </a:p>
          <a:p>
            <a:pPr>
              <a:lnSpc>
                <a:spcPct val="170000"/>
              </a:lnSpc>
            </a:pPr>
            <a:r>
              <a:rPr lang="en-US" sz="1250" b="1" u="sng" dirty="0">
                <a:solidFill>
                  <a:schemeClr val="accent4"/>
                </a:solidFill>
              </a:rPr>
              <a:t>Model Training</a:t>
            </a:r>
            <a:r>
              <a:rPr lang="en-US" sz="1250" dirty="0"/>
              <a:t>: The next step is to train a deep learning model using the extracted features as input. This can be done using various deep learning frameworks such as </a:t>
            </a:r>
            <a:r>
              <a:rPr lang="en-US" sz="1250" dirty="0" err="1"/>
              <a:t>TensorFlow</a:t>
            </a:r>
            <a:r>
              <a:rPr lang="en-US" sz="1250" dirty="0"/>
              <a:t>, </a:t>
            </a:r>
            <a:r>
              <a:rPr lang="en-US" sz="1250" dirty="0" err="1"/>
              <a:t>Keras</a:t>
            </a:r>
            <a:r>
              <a:rPr lang="en-US" sz="1250" dirty="0"/>
              <a:t>, or </a:t>
            </a:r>
            <a:r>
              <a:rPr lang="en-US" sz="1250" dirty="0" err="1"/>
              <a:t>PyTorch</a:t>
            </a:r>
            <a:r>
              <a:rPr lang="en-US" sz="1250" dirty="0"/>
              <a:t>.</a:t>
            </a:r>
          </a:p>
          <a:p>
            <a:pPr>
              <a:lnSpc>
                <a:spcPct val="170000"/>
              </a:lnSpc>
            </a:pPr>
            <a:r>
              <a:rPr lang="en-US" sz="1250" b="1" u="sng" dirty="0">
                <a:solidFill>
                  <a:schemeClr val="accent4"/>
                </a:solidFill>
              </a:rPr>
              <a:t>Model Evaluation</a:t>
            </a:r>
            <a:r>
              <a:rPr lang="en-US" sz="1250" dirty="0"/>
              <a:t>: After training the model, it needs to be evaluated to determine its accuracy. This can be done using a test set of audio files that were not used during training.</a:t>
            </a:r>
          </a:p>
          <a:p>
            <a:pPr>
              <a:lnSpc>
                <a:spcPct val="170000"/>
              </a:lnSpc>
            </a:pPr>
            <a:r>
              <a:rPr lang="en-US" sz="1250" b="1" u="sng" dirty="0">
                <a:solidFill>
                  <a:schemeClr val="accent4"/>
                </a:solidFill>
              </a:rPr>
              <a:t>Model Deployment</a:t>
            </a:r>
            <a:r>
              <a:rPr lang="en-US" sz="1250" dirty="0"/>
              <a:t>: Once the model is trained and evaluated, it can be deployed in a real-world application. This could involve integrating the model into a speech recognition </a:t>
            </a:r>
            <a:r>
              <a:rPr lang="en-US" sz="1250" dirty="0" smtClean="0"/>
              <a:t>system.</a:t>
            </a:r>
            <a:endParaRPr lang="en-IN" sz="1250"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36541"/>
            <a:ext cx="2061964" cy="850560"/>
          </a:xfrm>
          <a:prstGeom prst="rect">
            <a:avLst/>
          </a:prstGeom>
        </p:spPr>
      </p:pic>
    </p:spTree>
    <p:extLst>
      <p:ext uri="{BB962C8B-B14F-4D97-AF65-F5344CB8AC3E}">
        <p14:creationId xmlns:p14="http://schemas.microsoft.com/office/powerpoint/2010/main" val="191474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nder Detection using Voi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41" y="44624"/>
            <a:ext cx="12143084" cy="6660740"/>
          </a:xfrm>
        </p:spPr>
      </p:pic>
    </p:spTree>
    <p:extLst>
      <p:ext uri="{BB962C8B-B14F-4D97-AF65-F5344CB8AC3E}">
        <p14:creationId xmlns:p14="http://schemas.microsoft.com/office/powerpoint/2010/main" val="1062388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722120"/>
            <a:ext cx="9396534" cy="746720"/>
          </a:xfrm>
        </p:spPr>
        <p:txBody>
          <a:bodyPr/>
          <a:lstStyle/>
          <a:p>
            <a:pPr marL="457200" indent="-457200">
              <a:buFont typeface="Wingdings" panose="05000000000000000000" pitchFamily="2" charset="2"/>
              <a:buChar char="v"/>
            </a:pPr>
            <a:r>
              <a:rPr lang="en-IN" dirty="0" smtClean="0"/>
              <a:t>User Interface for Human Age Detection</a:t>
            </a:r>
            <a:endParaRPr lang="en-IN" dirty="0"/>
          </a:p>
        </p:txBody>
      </p:sp>
      <p:sp>
        <p:nvSpPr>
          <p:cNvPr id="3" name="Rectangle 2">
            <a:extLst>
              <a:ext uri="{FF2B5EF4-FFF2-40B4-BE49-F238E27FC236}">
                <a16:creationId xmlns="" xmlns:a16="http://schemas.microsoft.com/office/drawing/2014/main" id="{A8BFEEA2-232D-48CF-80A8-6EF43827B4CE}"/>
              </a:ext>
            </a:extLst>
          </p:cNvPr>
          <p:cNvSpPr/>
          <p:nvPr/>
        </p:nvSpPr>
        <p:spPr>
          <a:xfrm>
            <a:off x="1522414" y="1772816"/>
            <a:ext cx="9143997" cy="47525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819AA5E0-C0B9-4747-8F64-5C2990903A3A}"/>
              </a:ext>
            </a:extLst>
          </p:cNvPr>
          <p:cNvSpPr/>
          <p:nvPr/>
        </p:nvSpPr>
        <p:spPr>
          <a:xfrm>
            <a:off x="7837814" y="2405997"/>
            <a:ext cx="2167579" cy="584775"/>
          </a:xfrm>
          <a:prstGeom prst="rect">
            <a:avLst/>
          </a:prstGeom>
        </p:spPr>
        <p:txBody>
          <a:bodyPr wrap="square">
            <a:spAutoFit/>
          </a:bodyPr>
          <a:lstStyle/>
          <a:p>
            <a:pPr algn="ctr"/>
            <a:r>
              <a:rPr lang="en-US" sz="1600" b="0" i="0" dirty="0">
                <a:solidFill>
                  <a:schemeClr val="tx1">
                    <a:lumMod val="75000"/>
                    <a:lumOff val="25000"/>
                  </a:schemeClr>
                </a:solidFill>
                <a:effectLst/>
                <a:latin typeface="Bahnschrift Light SemiCondensed" panose="020B0502040204020203" pitchFamily="34" charset="0"/>
              </a:rPr>
              <a:t>Drag and Drop an Image of </a:t>
            </a:r>
            <a:r>
              <a:rPr lang="en-US" sz="1600" b="0" i="0" dirty="0" smtClean="0">
                <a:solidFill>
                  <a:schemeClr val="tx1">
                    <a:lumMod val="75000"/>
                    <a:lumOff val="25000"/>
                  </a:schemeClr>
                </a:solidFill>
                <a:effectLst/>
                <a:latin typeface="Bahnschrift Light SemiCondensed" panose="020B0502040204020203" pitchFamily="34" charset="0"/>
              </a:rPr>
              <a:t>a Human</a:t>
            </a:r>
            <a:endParaRPr lang="en-US" sz="1600" dirty="0"/>
          </a:p>
        </p:txBody>
      </p:sp>
      <p:pic>
        <p:nvPicPr>
          <p:cNvPr id="6" name="Picture 5">
            <a:extLst>
              <a:ext uri="{FF2B5EF4-FFF2-40B4-BE49-F238E27FC236}">
                <a16:creationId xmlns="" xmlns:a16="http://schemas.microsoft.com/office/drawing/2014/main" id="{67060566-6224-4301-9C2B-E3B209B2029E}"/>
              </a:ext>
            </a:extLst>
          </p:cNvPr>
          <p:cNvPicPr>
            <a:picLocks noChangeAspect="1"/>
          </p:cNvPicPr>
          <p:nvPr/>
        </p:nvPicPr>
        <p:blipFill>
          <a:blip r:embed="rId2"/>
          <a:stretch>
            <a:fillRect/>
          </a:stretch>
        </p:blipFill>
        <p:spPr>
          <a:xfrm>
            <a:off x="8562537" y="3260580"/>
            <a:ext cx="718132" cy="718132"/>
          </a:xfrm>
          <a:prstGeom prst="rect">
            <a:avLst/>
          </a:prstGeom>
        </p:spPr>
      </p:pic>
      <p:sp>
        <p:nvSpPr>
          <p:cNvPr id="7" name="Rectangle: Rounded Corners 18">
            <a:extLst>
              <a:ext uri="{FF2B5EF4-FFF2-40B4-BE49-F238E27FC236}">
                <a16:creationId xmlns="" xmlns:a16="http://schemas.microsoft.com/office/drawing/2014/main" id="{9162EBE8-B0D8-4B51-883E-0C8032A0356C}"/>
              </a:ext>
            </a:extLst>
          </p:cNvPr>
          <p:cNvSpPr/>
          <p:nvPr/>
        </p:nvSpPr>
        <p:spPr>
          <a:xfrm>
            <a:off x="7837814" y="4600791"/>
            <a:ext cx="2167579" cy="390701"/>
          </a:xfrm>
          <a:prstGeom prst="roundRect">
            <a:avLst/>
          </a:prstGeom>
          <a:solidFill>
            <a:schemeClr val="tx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ahnschrift" panose="020B0502040204020203" pitchFamily="34" charset="0"/>
              </a:rPr>
              <a:t>Submit</a:t>
            </a:r>
            <a:endParaRPr lang="en-US" dirty="0"/>
          </a:p>
        </p:txBody>
      </p:sp>
      <p:sp>
        <p:nvSpPr>
          <p:cNvPr id="8" name="Rectangle: Rounded Corners 4">
            <a:extLst>
              <a:ext uri="{FF2B5EF4-FFF2-40B4-BE49-F238E27FC236}">
                <a16:creationId xmlns="" xmlns:a16="http://schemas.microsoft.com/office/drawing/2014/main" id="{28759DE2-B0BA-4A7A-B121-C739C3546C5F}"/>
              </a:ext>
            </a:extLst>
          </p:cNvPr>
          <p:cNvSpPr/>
          <p:nvPr/>
        </p:nvSpPr>
        <p:spPr>
          <a:xfrm>
            <a:off x="7837814" y="2239574"/>
            <a:ext cx="2198000" cy="2136622"/>
          </a:xfrm>
          <a:prstGeom prst="roundRect">
            <a:avLst>
              <a:gd name="adj" fmla="val 5021"/>
            </a:avLst>
          </a:prstGeom>
          <a:solidFill>
            <a:srgbClr val="D9D9D9">
              <a:alpha val="20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 xmlns:a16="http://schemas.microsoft.com/office/drawing/2014/main" id="{28759DE2-B0BA-4A7A-B121-C739C3546C5F}"/>
              </a:ext>
            </a:extLst>
          </p:cNvPr>
          <p:cNvSpPr/>
          <p:nvPr/>
        </p:nvSpPr>
        <p:spPr>
          <a:xfrm>
            <a:off x="4836455" y="2192269"/>
            <a:ext cx="2198000" cy="2136622"/>
          </a:xfrm>
          <a:prstGeom prst="roundRect">
            <a:avLst>
              <a:gd name="adj" fmla="val 5021"/>
            </a:avLst>
          </a:prstGeom>
          <a:solidFill>
            <a:srgbClr val="D9D9D9">
              <a:alpha val="20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8">
            <a:extLst>
              <a:ext uri="{FF2B5EF4-FFF2-40B4-BE49-F238E27FC236}">
                <a16:creationId xmlns="" xmlns:a16="http://schemas.microsoft.com/office/drawing/2014/main" id="{9162EBE8-B0D8-4B51-883E-0C8032A0356C}"/>
              </a:ext>
            </a:extLst>
          </p:cNvPr>
          <p:cNvSpPr/>
          <p:nvPr/>
        </p:nvSpPr>
        <p:spPr>
          <a:xfrm>
            <a:off x="4893252" y="4610956"/>
            <a:ext cx="2167579" cy="390701"/>
          </a:xfrm>
          <a:prstGeom prst="roundRect">
            <a:avLst/>
          </a:prstGeom>
          <a:solidFill>
            <a:schemeClr val="tx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ahnschrift" panose="020B0502040204020203" pitchFamily="34" charset="0"/>
              </a:rPr>
              <a:t>Submit</a:t>
            </a:r>
            <a:endParaRPr lang="en-US" dirty="0"/>
          </a:p>
        </p:txBody>
      </p:sp>
      <p:sp>
        <p:nvSpPr>
          <p:cNvPr id="12" name="Rectangle: Rounded Corners 4">
            <a:extLst>
              <a:ext uri="{FF2B5EF4-FFF2-40B4-BE49-F238E27FC236}">
                <a16:creationId xmlns="" xmlns:a16="http://schemas.microsoft.com/office/drawing/2014/main" id="{28759DE2-B0BA-4A7A-B121-C739C3546C5F}"/>
              </a:ext>
            </a:extLst>
          </p:cNvPr>
          <p:cNvSpPr/>
          <p:nvPr/>
        </p:nvSpPr>
        <p:spPr>
          <a:xfrm>
            <a:off x="1887926" y="2190596"/>
            <a:ext cx="2198000" cy="2136622"/>
          </a:xfrm>
          <a:prstGeom prst="roundRect">
            <a:avLst>
              <a:gd name="adj" fmla="val 5021"/>
            </a:avLst>
          </a:prstGeom>
          <a:solidFill>
            <a:srgbClr val="D9D9D9">
              <a:alpha val="20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2035612" y="2309265"/>
            <a:ext cx="1902629" cy="1902629"/>
          </a:xfrm>
          <a:prstGeom prst="rect">
            <a:avLst/>
          </a:prstGeom>
        </p:spPr>
      </p:pic>
      <p:sp>
        <p:nvSpPr>
          <p:cNvPr id="14" name="Rectangle: Rounded Corners 18">
            <a:extLst>
              <a:ext uri="{FF2B5EF4-FFF2-40B4-BE49-F238E27FC236}">
                <a16:creationId xmlns="" xmlns:a16="http://schemas.microsoft.com/office/drawing/2014/main" id="{9162EBE8-B0D8-4B51-883E-0C8032A0356C}"/>
              </a:ext>
            </a:extLst>
          </p:cNvPr>
          <p:cNvSpPr/>
          <p:nvPr/>
        </p:nvSpPr>
        <p:spPr>
          <a:xfrm>
            <a:off x="1948691" y="4600790"/>
            <a:ext cx="2167579" cy="390701"/>
          </a:xfrm>
          <a:prstGeom prst="roundRect">
            <a:avLst/>
          </a:prstGeom>
          <a:solidFill>
            <a:schemeClr val="tx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ahnschrift" panose="020B0502040204020203" pitchFamily="34" charset="0"/>
              </a:rPr>
              <a:t>Submit</a:t>
            </a:r>
            <a:endParaRPr lang="en-US" dirty="0"/>
          </a:p>
        </p:txBody>
      </p:sp>
      <p:pic>
        <p:nvPicPr>
          <p:cNvPr id="15" name="Picture 14"/>
          <p:cNvPicPr>
            <a:picLocks noChangeAspect="1"/>
          </p:cNvPicPr>
          <p:nvPr/>
        </p:nvPicPr>
        <p:blipFill>
          <a:blip r:embed="rId4"/>
          <a:stretch>
            <a:fillRect/>
          </a:stretch>
        </p:blipFill>
        <p:spPr>
          <a:xfrm>
            <a:off x="5014292" y="2389162"/>
            <a:ext cx="1918191" cy="1776103"/>
          </a:xfrm>
          <a:prstGeom prst="rect">
            <a:avLst/>
          </a:prstGeom>
        </p:spPr>
      </p:pic>
      <p:sp>
        <p:nvSpPr>
          <p:cNvPr id="16" name="Rectangle: Rounded Corners 18">
            <a:extLst>
              <a:ext uri="{FF2B5EF4-FFF2-40B4-BE49-F238E27FC236}">
                <a16:creationId xmlns="" xmlns:a16="http://schemas.microsoft.com/office/drawing/2014/main" id="{9162EBE8-B0D8-4B51-883E-0C8032A0356C}"/>
              </a:ext>
            </a:extLst>
          </p:cNvPr>
          <p:cNvSpPr/>
          <p:nvPr/>
        </p:nvSpPr>
        <p:spPr>
          <a:xfrm>
            <a:off x="3595195" y="5633561"/>
            <a:ext cx="4967342" cy="390701"/>
          </a:xfrm>
          <a:prstGeom prst="roundRect">
            <a:avLst/>
          </a:prstGeom>
          <a:solidFill>
            <a:srgbClr val="FFC00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Bahnschrift" panose="020B0502040204020203" pitchFamily="34" charset="0"/>
              </a:rPr>
              <a:t>Analyze</a:t>
            </a:r>
            <a:endParaRPr lang="en-US" b="1" dirty="0"/>
          </a:p>
        </p:txBody>
      </p:sp>
      <p:pic>
        <p:nvPicPr>
          <p:cNvPr id="19" name="Picture 18"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5"/>
          <a:stretch>
            <a:fillRect/>
          </a:stretch>
        </p:blipFill>
        <p:spPr>
          <a:xfrm>
            <a:off x="0" y="-7530"/>
            <a:ext cx="2061964" cy="850560"/>
          </a:xfrm>
          <a:prstGeom prst="rect">
            <a:avLst/>
          </a:prstGeom>
        </p:spPr>
      </p:pic>
    </p:spTree>
    <p:extLst>
      <p:ext uri="{BB962C8B-B14F-4D97-AF65-F5344CB8AC3E}">
        <p14:creationId xmlns:p14="http://schemas.microsoft.com/office/powerpoint/2010/main" val="125225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Wingdings" panose="05000000000000000000" pitchFamily="2" charset="2"/>
              <a:buChar char="v"/>
            </a:pPr>
            <a:r>
              <a:rPr lang="en-IN" dirty="0" smtClean="0"/>
              <a:t>User Interface for Gender detection</a:t>
            </a:r>
            <a:endParaRPr lang="en-IN" dirty="0"/>
          </a:p>
        </p:txBody>
      </p:sp>
      <p:sp>
        <p:nvSpPr>
          <p:cNvPr id="3" name="Rectangle 2">
            <a:extLst>
              <a:ext uri="{FF2B5EF4-FFF2-40B4-BE49-F238E27FC236}">
                <a16:creationId xmlns="" xmlns:a16="http://schemas.microsoft.com/office/drawing/2014/main" id="{A8BFEEA2-232D-48CF-80A8-6EF43827B4CE}"/>
              </a:ext>
            </a:extLst>
          </p:cNvPr>
          <p:cNvSpPr/>
          <p:nvPr/>
        </p:nvSpPr>
        <p:spPr>
          <a:xfrm>
            <a:off x="1522414" y="1772816"/>
            <a:ext cx="9143997" cy="47525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6873031" y="2370855"/>
            <a:ext cx="1918191" cy="1776103"/>
          </a:xfrm>
          <a:prstGeom prst="rect">
            <a:avLst/>
          </a:prstGeom>
        </p:spPr>
      </p:pic>
      <p:sp>
        <p:nvSpPr>
          <p:cNvPr id="5" name="Rectangle: Rounded Corners 4">
            <a:extLst>
              <a:ext uri="{FF2B5EF4-FFF2-40B4-BE49-F238E27FC236}">
                <a16:creationId xmlns="" xmlns:a16="http://schemas.microsoft.com/office/drawing/2014/main" id="{28759DE2-B0BA-4A7A-B121-C739C3546C5F}"/>
              </a:ext>
            </a:extLst>
          </p:cNvPr>
          <p:cNvSpPr/>
          <p:nvPr/>
        </p:nvSpPr>
        <p:spPr>
          <a:xfrm>
            <a:off x="6717916" y="2190596"/>
            <a:ext cx="2198000" cy="2136622"/>
          </a:xfrm>
          <a:prstGeom prst="roundRect">
            <a:avLst>
              <a:gd name="adj" fmla="val 5021"/>
            </a:avLst>
          </a:prstGeom>
          <a:solidFill>
            <a:srgbClr val="D9D9D9">
              <a:alpha val="20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18">
            <a:extLst>
              <a:ext uri="{FF2B5EF4-FFF2-40B4-BE49-F238E27FC236}">
                <a16:creationId xmlns="" xmlns:a16="http://schemas.microsoft.com/office/drawing/2014/main" id="{9162EBE8-B0D8-4B51-883E-0C8032A0356C}"/>
              </a:ext>
            </a:extLst>
          </p:cNvPr>
          <p:cNvSpPr/>
          <p:nvPr/>
        </p:nvSpPr>
        <p:spPr>
          <a:xfrm>
            <a:off x="6748337" y="4549646"/>
            <a:ext cx="2167579" cy="390701"/>
          </a:xfrm>
          <a:prstGeom prst="roundRect">
            <a:avLst/>
          </a:prstGeom>
          <a:solidFill>
            <a:schemeClr val="tx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ahnschrift" panose="020B0502040204020203" pitchFamily="34" charset="0"/>
              </a:rPr>
              <a:t>Submit</a:t>
            </a:r>
            <a:endParaRPr lang="en-US" dirty="0"/>
          </a:p>
        </p:txBody>
      </p:sp>
      <p:sp>
        <p:nvSpPr>
          <p:cNvPr id="7" name="Rectangle: Rounded Corners 4">
            <a:extLst>
              <a:ext uri="{FF2B5EF4-FFF2-40B4-BE49-F238E27FC236}">
                <a16:creationId xmlns="" xmlns:a16="http://schemas.microsoft.com/office/drawing/2014/main" id="{28759DE2-B0BA-4A7A-B121-C739C3546C5F}"/>
              </a:ext>
            </a:extLst>
          </p:cNvPr>
          <p:cNvSpPr/>
          <p:nvPr/>
        </p:nvSpPr>
        <p:spPr>
          <a:xfrm>
            <a:off x="2570571" y="2190596"/>
            <a:ext cx="2198000" cy="2136622"/>
          </a:xfrm>
          <a:prstGeom prst="roundRect">
            <a:avLst>
              <a:gd name="adj" fmla="val 5021"/>
            </a:avLst>
          </a:prstGeom>
          <a:solidFill>
            <a:srgbClr val="D9D9D9">
              <a:alpha val="20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2753891" y="2370855"/>
            <a:ext cx="1831359" cy="1776103"/>
          </a:xfrm>
          <a:prstGeom prst="rect">
            <a:avLst/>
          </a:prstGeom>
        </p:spPr>
      </p:pic>
      <p:sp>
        <p:nvSpPr>
          <p:cNvPr id="9" name="Rectangle: Rounded Corners 18">
            <a:extLst>
              <a:ext uri="{FF2B5EF4-FFF2-40B4-BE49-F238E27FC236}">
                <a16:creationId xmlns="" xmlns:a16="http://schemas.microsoft.com/office/drawing/2014/main" id="{9162EBE8-B0D8-4B51-883E-0C8032A0356C}"/>
              </a:ext>
            </a:extLst>
          </p:cNvPr>
          <p:cNvSpPr/>
          <p:nvPr/>
        </p:nvSpPr>
        <p:spPr>
          <a:xfrm>
            <a:off x="2570571" y="4549646"/>
            <a:ext cx="2167579" cy="390701"/>
          </a:xfrm>
          <a:prstGeom prst="roundRect">
            <a:avLst/>
          </a:prstGeom>
          <a:solidFill>
            <a:schemeClr val="tx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Bahnschrift" panose="020B0502040204020203" pitchFamily="34" charset="0"/>
              </a:rPr>
              <a:t>Submit</a:t>
            </a:r>
            <a:endParaRPr lang="en-US" dirty="0"/>
          </a:p>
        </p:txBody>
      </p:sp>
      <p:sp>
        <p:nvSpPr>
          <p:cNvPr id="10" name="Rectangle: Rounded Corners 18">
            <a:extLst>
              <a:ext uri="{FF2B5EF4-FFF2-40B4-BE49-F238E27FC236}">
                <a16:creationId xmlns="" xmlns:a16="http://schemas.microsoft.com/office/drawing/2014/main" id="{9162EBE8-B0D8-4B51-883E-0C8032A0356C}"/>
              </a:ext>
            </a:extLst>
          </p:cNvPr>
          <p:cNvSpPr/>
          <p:nvPr/>
        </p:nvSpPr>
        <p:spPr>
          <a:xfrm>
            <a:off x="3595195" y="5633561"/>
            <a:ext cx="4967342" cy="390701"/>
          </a:xfrm>
          <a:prstGeom prst="roundRect">
            <a:avLst/>
          </a:prstGeom>
          <a:solidFill>
            <a:srgbClr val="FFC00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Bahnschrift" panose="020B0502040204020203" pitchFamily="34" charset="0"/>
              </a:rPr>
              <a:t>Analyze</a:t>
            </a:r>
            <a:endParaRPr lang="en-US" b="1" dirty="0"/>
          </a:p>
        </p:txBody>
      </p:sp>
      <p:pic>
        <p:nvPicPr>
          <p:cNvPr id="11" name="Picture 10"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4"/>
          <a:stretch>
            <a:fillRect/>
          </a:stretch>
        </p:blipFill>
        <p:spPr>
          <a:xfrm>
            <a:off x="0" y="1"/>
            <a:ext cx="1917948" cy="791154"/>
          </a:xfrm>
          <a:prstGeom prst="rect">
            <a:avLst/>
          </a:prstGeom>
        </p:spPr>
      </p:pic>
    </p:spTree>
    <p:extLst>
      <p:ext uri="{BB962C8B-B14F-4D97-AF65-F5344CB8AC3E}">
        <p14:creationId xmlns:p14="http://schemas.microsoft.com/office/powerpoint/2010/main" val="144479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548680"/>
            <a:ext cx="9143998" cy="1020762"/>
          </a:xfrm>
        </p:spPr>
        <p:txBody>
          <a:bodyPr/>
          <a:lstStyle/>
          <a:p>
            <a:pPr marL="457200" indent="-457200">
              <a:buFont typeface="Wingdings" panose="05000000000000000000" pitchFamily="2" charset="2"/>
              <a:buChar char="v"/>
            </a:pPr>
            <a:r>
              <a:rPr lang="en-IN" dirty="0" smtClean="0"/>
              <a:t>Content</a:t>
            </a:r>
            <a:endParaRPr lang="en-IN" dirty="0"/>
          </a:p>
        </p:txBody>
      </p:sp>
      <p:sp>
        <p:nvSpPr>
          <p:cNvPr id="3" name="Content Placeholder 2"/>
          <p:cNvSpPr>
            <a:spLocks noGrp="1"/>
          </p:cNvSpPr>
          <p:nvPr>
            <p:ph sz="half" idx="1"/>
          </p:nvPr>
        </p:nvSpPr>
        <p:spPr/>
        <p:txBody>
          <a:bodyPr>
            <a:normAutofit fontScale="85000" lnSpcReduction="10000"/>
          </a:bodyPr>
          <a:lstStyle/>
          <a:p>
            <a:pPr>
              <a:lnSpc>
                <a:spcPct val="150000"/>
              </a:lnSpc>
            </a:pPr>
            <a:r>
              <a:rPr lang="en-US"/>
              <a:t>Goal </a:t>
            </a:r>
            <a:endParaRPr lang="en-US" dirty="0"/>
          </a:p>
          <a:p>
            <a:pPr>
              <a:lnSpc>
                <a:spcPct val="150000"/>
              </a:lnSpc>
            </a:pPr>
            <a:r>
              <a:rPr lang="en-US" dirty="0" smtClean="0"/>
              <a:t>Objectives</a:t>
            </a:r>
            <a:endParaRPr lang="en-US" dirty="0"/>
          </a:p>
          <a:p>
            <a:pPr>
              <a:lnSpc>
                <a:spcPct val="150000"/>
              </a:lnSpc>
            </a:pPr>
            <a:r>
              <a:rPr lang="en-IN" dirty="0"/>
              <a:t>Pro’s &amp; </a:t>
            </a:r>
            <a:r>
              <a:rPr lang="en-IN" dirty="0" smtClean="0"/>
              <a:t>Con’s</a:t>
            </a:r>
          </a:p>
          <a:p>
            <a:pPr>
              <a:lnSpc>
                <a:spcPct val="150000"/>
              </a:lnSpc>
            </a:pPr>
            <a:r>
              <a:rPr lang="en-IN" dirty="0" smtClean="0"/>
              <a:t>Problem Statement</a:t>
            </a:r>
            <a:endParaRPr lang="en-IN" dirty="0"/>
          </a:p>
          <a:p>
            <a:pPr>
              <a:lnSpc>
                <a:spcPct val="150000"/>
              </a:lnSpc>
            </a:pPr>
            <a:r>
              <a:rPr lang="en-IN" dirty="0"/>
              <a:t>Convolutional Neural Network</a:t>
            </a:r>
          </a:p>
          <a:p>
            <a:pPr>
              <a:lnSpc>
                <a:spcPct val="150000"/>
              </a:lnSpc>
            </a:pPr>
            <a:r>
              <a:rPr lang="en-IN" dirty="0" smtClean="0"/>
              <a:t>Working of model &amp; methodologies.</a:t>
            </a:r>
          </a:p>
          <a:p>
            <a:endParaRPr lang="en-IN" dirty="0"/>
          </a:p>
        </p:txBody>
      </p:sp>
      <p:sp>
        <p:nvSpPr>
          <p:cNvPr id="4" name="Content Placeholder 3"/>
          <p:cNvSpPr>
            <a:spLocks noGrp="1"/>
          </p:cNvSpPr>
          <p:nvPr>
            <p:ph sz="half" idx="2"/>
          </p:nvPr>
        </p:nvSpPr>
        <p:spPr/>
        <p:txBody>
          <a:bodyPr>
            <a:normAutofit fontScale="85000" lnSpcReduction="10000"/>
          </a:bodyPr>
          <a:lstStyle/>
          <a:p>
            <a:pPr>
              <a:lnSpc>
                <a:spcPct val="160000"/>
              </a:lnSpc>
            </a:pPr>
            <a:r>
              <a:rPr lang="en-IN" dirty="0" smtClean="0"/>
              <a:t>User Interface </a:t>
            </a:r>
          </a:p>
          <a:p>
            <a:pPr>
              <a:lnSpc>
                <a:spcPct val="160000"/>
              </a:lnSpc>
            </a:pPr>
            <a:r>
              <a:rPr lang="en-IN" dirty="0" smtClean="0"/>
              <a:t>Accuracy testing </a:t>
            </a:r>
          </a:p>
          <a:p>
            <a:pPr>
              <a:lnSpc>
                <a:spcPct val="160000"/>
              </a:lnSpc>
            </a:pPr>
            <a:r>
              <a:rPr lang="en-IN" dirty="0" smtClean="0"/>
              <a:t>Limitations</a:t>
            </a:r>
            <a:endParaRPr lang="en-IN" dirty="0"/>
          </a:p>
          <a:p>
            <a:pPr>
              <a:lnSpc>
                <a:spcPct val="160000"/>
              </a:lnSpc>
            </a:pPr>
            <a:r>
              <a:rPr lang="en-IN" dirty="0"/>
              <a:t>Use Cases</a:t>
            </a:r>
          </a:p>
          <a:p>
            <a:pPr>
              <a:lnSpc>
                <a:spcPct val="160000"/>
              </a:lnSpc>
            </a:pPr>
            <a:r>
              <a:rPr lang="en-IN" dirty="0"/>
              <a:t>Conclusion</a:t>
            </a:r>
          </a:p>
          <a:p>
            <a:pPr>
              <a:lnSpc>
                <a:spcPct val="160000"/>
              </a:lnSpc>
            </a:pPr>
            <a:r>
              <a:rPr lang="en-IN" dirty="0"/>
              <a:t>References</a:t>
            </a:r>
          </a:p>
          <a:p>
            <a:pPr>
              <a:lnSpc>
                <a:spcPct val="160000"/>
              </a:lnSpc>
            </a:pPr>
            <a:endParaRPr lang="en-IN" dirty="0"/>
          </a:p>
          <a:p>
            <a:endParaRPr lang="en-IN" dirty="0"/>
          </a:p>
        </p:txBody>
      </p:sp>
      <p:pic>
        <p:nvPicPr>
          <p:cNvPr id="6" name="Picture 5"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333226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496" y="466459"/>
            <a:ext cx="9143998" cy="1020762"/>
          </a:xfrm>
        </p:spPr>
        <p:txBody>
          <a:bodyPr/>
          <a:lstStyle/>
          <a:p>
            <a:pPr marL="457200" indent="-457200">
              <a:buFont typeface="Wingdings" panose="05000000000000000000" pitchFamily="2" charset="2"/>
              <a:buChar char="v"/>
            </a:pPr>
            <a:r>
              <a:rPr lang="en-IN" b="1" dirty="0"/>
              <a:t>Accuracy Testing</a:t>
            </a:r>
            <a:endParaRPr lang="en-IN" dirty="0"/>
          </a:p>
        </p:txBody>
      </p:sp>
      <p:sp>
        <p:nvSpPr>
          <p:cNvPr id="3" name="Content Placeholder 2"/>
          <p:cNvSpPr>
            <a:spLocks noGrp="1"/>
          </p:cNvSpPr>
          <p:nvPr>
            <p:ph sz="half" idx="1"/>
          </p:nvPr>
        </p:nvSpPr>
        <p:spPr/>
        <p:txBody>
          <a:bodyPr>
            <a:normAutofit/>
          </a:bodyPr>
          <a:lstStyle/>
          <a:p>
            <a:pPr>
              <a:lnSpc>
                <a:spcPct val="170000"/>
              </a:lnSpc>
              <a:buFont typeface="Wingdings" panose="05000000000000000000" pitchFamily="2" charset="2"/>
              <a:buChar char="§"/>
            </a:pPr>
            <a:r>
              <a:rPr lang="en-IN" dirty="0"/>
              <a:t>Input the data                                                                        </a:t>
            </a:r>
          </a:p>
          <a:p>
            <a:pPr>
              <a:lnSpc>
                <a:spcPct val="170000"/>
              </a:lnSpc>
            </a:pPr>
            <a:r>
              <a:rPr lang="en-IN" dirty="0"/>
              <a:t>Create a frame</a:t>
            </a:r>
          </a:p>
          <a:p>
            <a:pPr>
              <a:lnSpc>
                <a:spcPct val="170000"/>
              </a:lnSpc>
            </a:pPr>
            <a:r>
              <a:rPr lang="en-IN" dirty="0"/>
              <a:t>Detect the face</a:t>
            </a:r>
          </a:p>
          <a:p>
            <a:pPr>
              <a:lnSpc>
                <a:spcPct val="170000"/>
              </a:lnSpc>
            </a:pPr>
            <a:r>
              <a:rPr lang="en-IN" dirty="0"/>
              <a:t>Process the image</a:t>
            </a:r>
          </a:p>
          <a:p>
            <a:endParaRPr lang="en-IN" dirty="0"/>
          </a:p>
        </p:txBody>
      </p:sp>
      <p:sp>
        <p:nvSpPr>
          <p:cNvPr id="4" name="Content Placeholder 3"/>
          <p:cNvSpPr>
            <a:spLocks noGrp="1"/>
          </p:cNvSpPr>
          <p:nvPr>
            <p:ph sz="half" idx="2"/>
          </p:nvPr>
        </p:nvSpPr>
        <p:spPr/>
        <p:txBody>
          <a:bodyPr>
            <a:normAutofit/>
          </a:bodyPr>
          <a:lstStyle/>
          <a:p>
            <a:pPr>
              <a:lnSpc>
                <a:spcPct val="170000"/>
              </a:lnSpc>
            </a:pPr>
            <a:r>
              <a:rPr lang="en-IN" dirty="0"/>
              <a:t>Classify the Gender</a:t>
            </a:r>
          </a:p>
          <a:p>
            <a:pPr>
              <a:lnSpc>
                <a:spcPct val="170000"/>
              </a:lnSpc>
            </a:pPr>
            <a:r>
              <a:rPr lang="en-IN" dirty="0"/>
              <a:t>Classify the Age Group</a:t>
            </a:r>
          </a:p>
          <a:p>
            <a:pPr>
              <a:lnSpc>
                <a:spcPct val="170000"/>
              </a:lnSpc>
            </a:pPr>
            <a:r>
              <a:rPr lang="en-IN" dirty="0"/>
              <a:t>Attach the result in image </a:t>
            </a:r>
          </a:p>
          <a:p>
            <a:pPr>
              <a:lnSpc>
                <a:spcPct val="170000"/>
              </a:lnSpc>
            </a:pPr>
            <a:r>
              <a:rPr lang="en-IN" dirty="0"/>
              <a:t>Output the image in specified location</a:t>
            </a:r>
          </a:p>
          <a:p>
            <a:endParaRPr lang="en-IN" dirty="0"/>
          </a:p>
        </p:txBody>
      </p:sp>
      <p:pic>
        <p:nvPicPr>
          <p:cNvPr id="5" name="Picture 4"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339881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524" y="548680"/>
            <a:ext cx="9143998" cy="1020762"/>
          </a:xfrm>
        </p:spPr>
        <p:txBody>
          <a:bodyPr/>
          <a:lstStyle/>
          <a:p>
            <a:pPr marL="457200" indent="-457200">
              <a:buFont typeface="Wingdings" panose="05000000000000000000" pitchFamily="2" charset="2"/>
              <a:buChar char="v"/>
            </a:pPr>
            <a:r>
              <a:rPr lang="en-IN" b="1" dirty="0" smtClean="0"/>
              <a:t>Limitations</a:t>
            </a:r>
            <a:endParaRPr lang="en-IN" b="1" dirty="0"/>
          </a:p>
        </p:txBody>
      </p:sp>
      <p:sp>
        <p:nvSpPr>
          <p:cNvPr id="3" name="Content Placeholder 2"/>
          <p:cNvSpPr>
            <a:spLocks noGrp="1"/>
          </p:cNvSpPr>
          <p:nvPr>
            <p:ph idx="1"/>
          </p:nvPr>
        </p:nvSpPr>
        <p:spPr/>
        <p:txBody>
          <a:bodyPr/>
          <a:lstStyle/>
          <a:p>
            <a:r>
              <a:rPr lang="en-IN" dirty="0" smtClean="0"/>
              <a:t>Pose </a:t>
            </a:r>
          </a:p>
          <a:p>
            <a:r>
              <a:rPr lang="en-IN" dirty="0" smtClean="0"/>
              <a:t>Facial Expression</a:t>
            </a:r>
          </a:p>
          <a:p>
            <a:r>
              <a:rPr lang="en-IN" dirty="0" smtClean="0"/>
              <a:t>Imaging Condition</a:t>
            </a:r>
          </a:p>
          <a:p>
            <a:r>
              <a:rPr lang="en-IN" dirty="0" smtClean="0"/>
              <a:t>Age</a:t>
            </a:r>
          </a:p>
          <a:p>
            <a:r>
              <a:rPr lang="en-IN" dirty="0" smtClean="0"/>
              <a:t>Face Sze</a:t>
            </a:r>
          </a:p>
          <a:p>
            <a:r>
              <a:rPr lang="en-IN" dirty="0" smtClean="0"/>
              <a:t>Different Facial Features</a:t>
            </a:r>
          </a:p>
          <a:p>
            <a:r>
              <a:rPr lang="en-IN" dirty="0" smtClean="0"/>
              <a:t>Illumination</a:t>
            </a:r>
            <a:endParaRPr lang="en-IN"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1964568" cy="810384"/>
          </a:xfrm>
          <a:prstGeom prst="rect">
            <a:avLst/>
          </a:prstGeom>
        </p:spPr>
      </p:pic>
    </p:spTree>
    <p:extLst>
      <p:ext uri="{BB962C8B-B14F-4D97-AF65-F5344CB8AC3E}">
        <p14:creationId xmlns:p14="http://schemas.microsoft.com/office/powerpoint/2010/main" val="144279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324" y="461100"/>
            <a:ext cx="9143998" cy="1020762"/>
          </a:xfrm>
        </p:spPr>
        <p:txBody>
          <a:bodyPr/>
          <a:lstStyle/>
          <a:p>
            <a:pPr marL="457200" indent="-457200">
              <a:buFont typeface="Wingdings" panose="05000000000000000000" pitchFamily="2" charset="2"/>
              <a:buChar char="v"/>
            </a:pPr>
            <a:r>
              <a:rPr lang="en-IN" b="1" dirty="0" smtClean="0"/>
              <a:t>Use Cases</a:t>
            </a:r>
            <a:endParaRPr lang="en-IN" b="1" dirty="0"/>
          </a:p>
        </p:txBody>
      </p:sp>
      <p:sp>
        <p:nvSpPr>
          <p:cNvPr id="3" name="Content Placeholder 2"/>
          <p:cNvSpPr>
            <a:spLocks noGrp="1"/>
          </p:cNvSpPr>
          <p:nvPr>
            <p:ph idx="1"/>
          </p:nvPr>
        </p:nvSpPr>
        <p:spPr/>
        <p:txBody>
          <a:bodyPr/>
          <a:lstStyle/>
          <a:p>
            <a:r>
              <a:rPr lang="en-IN" dirty="0" smtClean="0"/>
              <a:t>In a marketing organisation, he target audience is identified.</a:t>
            </a:r>
          </a:p>
          <a:p>
            <a:r>
              <a:rPr lang="en-IN" dirty="0" smtClean="0"/>
              <a:t>During the recruitment process, to ensure the applicant’s validity.</a:t>
            </a:r>
          </a:p>
          <a:p>
            <a:r>
              <a:rPr lang="en-IN" dirty="0" smtClean="0"/>
              <a:t>Verification of the identity of those applying for government identification.</a:t>
            </a:r>
          </a:p>
          <a:p>
            <a:r>
              <a:rPr lang="en-IN" dirty="0" smtClean="0"/>
              <a:t>In the medical sector, a forensic department collects information about decreased people.</a:t>
            </a:r>
          </a:p>
          <a:p>
            <a:r>
              <a:rPr lang="en-IN" dirty="0" smtClean="0"/>
              <a:t>In the banking industry, age &amp; gender detection can be used to extract the information about an individual from photo</a:t>
            </a:r>
          </a:p>
          <a:p>
            <a:r>
              <a:rPr lang="en-IN" dirty="0" smtClean="0"/>
              <a:t>During criminal investigation also it is useful. </a:t>
            </a:r>
            <a:endParaRPr lang="en-IN"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1989956" cy="820856"/>
          </a:xfrm>
          <a:prstGeom prst="rect">
            <a:avLst/>
          </a:prstGeom>
        </p:spPr>
      </p:pic>
    </p:spTree>
    <p:extLst>
      <p:ext uri="{BB962C8B-B14F-4D97-AF65-F5344CB8AC3E}">
        <p14:creationId xmlns:p14="http://schemas.microsoft.com/office/powerpoint/2010/main" val="37834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76672"/>
            <a:ext cx="9143998" cy="1020762"/>
          </a:xfrm>
        </p:spPr>
        <p:txBody>
          <a:bodyPr/>
          <a:lstStyle/>
          <a:p>
            <a:pPr marL="514350" indent="-514350">
              <a:buFont typeface="Wingdings" panose="05000000000000000000" pitchFamily="2" charset="2"/>
              <a:buChar char="v"/>
            </a:pPr>
            <a:r>
              <a:rPr lang="en-IN" dirty="0" smtClean="0"/>
              <a:t>Conclusion</a:t>
            </a:r>
            <a:endParaRPr lang="en-IN" dirty="0"/>
          </a:p>
        </p:txBody>
      </p:sp>
      <p:sp>
        <p:nvSpPr>
          <p:cNvPr id="3" name="Text Placeholder 2"/>
          <p:cNvSpPr>
            <a:spLocks noGrp="1"/>
          </p:cNvSpPr>
          <p:nvPr>
            <p:ph type="body" idx="1"/>
          </p:nvPr>
        </p:nvSpPr>
        <p:spPr/>
        <p:txBody>
          <a:bodyPr/>
          <a:lstStyle/>
          <a:p>
            <a:r>
              <a:rPr lang="en-IN" dirty="0" smtClean="0">
                <a:solidFill>
                  <a:schemeClr val="accent4"/>
                </a:solidFill>
              </a:rPr>
              <a:t>Human Age Detection</a:t>
            </a:r>
            <a:endParaRPr lang="en-IN" dirty="0">
              <a:solidFill>
                <a:schemeClr val="accent4"/>
              </a:solidFill>
            </a:endParaRPr>
          </a:p>
        </p:txBody>
      </p:sp>
      <p:sp>
        <p:nvSpPr>
          <p:cNvPr id="4" name="Content Placeholder 3"/>
          <p:cNvSpPr>
            <a:spLocks noGrp="1"/>
          </p:cNvSpPr>
          <p:nvPr>
            <p:ph sz="half" idx="2"/>
          </p:nvPr>
        </p:nvSpPr>
        <p:spPr>
          <a:xfrm>
            <a:off x="1125860" y="2667001"/>
            <a:ext cx="4968553" cy="3858344"/>
          </a:xfrm>
        </p:spPr>
        <p:txBody>
          <a:bodyPr>
            <a:normAutofit fontScale="92500" lnSpcReduction="20000"/>
          </a:bodyPr>
          <a:lstStyle/>
          <a:p>
            <a:r>
              <a:rPr lang="en-US" dirty="0" smtClean="0"/>
              <a:t>It is a </a:t>
            </a:r>
            <a:r>
              <a:rPr lang="en-US" dirty="0"/>
              <a:t>promising area of research with potential applications in various fields, such as healthcare and entertainment industries. </a:t>
            </a:r>
            <a:endParaRPr lang="en-US" dirty="0" smtClean="0"/>
          </a:p>
          <a:p>
            <a:r>
              <a:rPr lang="en-US" dirty="0" smtClean="0"/>
              <a:t>By </a:t>
            </a:r>
            <a:r>
              <a:rPr lang="en-US" dirty="0"/>
              <a:t>using video images as input and implementing deep learning models such as CNNs or RNNs, we can accurately estimate a person's age. </a:t>
            </a:r>
            <a:endParaRPr lang="en-US" dirty="0" smtClean="0"/>
          </a:p>
          <a:p>
            <a:r>
              <a:rPr lang="en-US" dirty="0" smtClean="0"/>
              <a:t>Video </a:t>
            </a:r>
            <a:r>
              <a:rPr lang="en-US" dirty="0"/>
              <a:t>images provide a richer source of information than still images, which can help in better feature extraction and improving the accuracy of the age estimation models.</a:t>
            </a:r>
            <a:endParaRPr lang="en-IN" dirty="0"/>
          </a:p>
        </p:txBody>
      </p:sp>
      <p:sp>
        <p:nvSpPr>
          <p:cNvPr id="5" name="Text Placeholder 4"/>
          <p:cNvSpPr>
            <a:spLocks noGrp="1"/>
          </p:cNvSpPr>
          <p:nvPr>
            <p:ph type="body" sz="quarter" idx="3"/>
          </p:nvPr>
        </p:nvSpPr>
        <p:spPr/>
        <p:txBody>
          <a:bodyPr/>
          <a:lstStyle/>
          <a:p>
            <a:r>
              <a:rPr lang="en-IN" dirty="0" smtClean="0">
                <a:solidFill>
                  <a:schemeClr val="accent4"/>
                </a:solidFill>
              </a:rPr>
              <a:t>Gender Detection using Human Speech</a:t>
            </a:r>
            <a:endParaRPr lang="en-IN" dirty="0">
              <a:solidFill>
                <a:schemeClr val="accent4"/>
              </a:solidFill>
            </a:endParaRPr>
          </a:p>
        </p:txBody>
      </p:sp>
      <p:sp>
        <p:nvSpPr>
          <p:cNvPr id="6" name="Content Placeholder 5"/>
          <p:cNvSpPr>
            <a:spLocks noGrp="1"/>
          </p:cNvSpPr>
          <p:nvPr>
            <p:ph sz="quarter" idx="4"/>
          </p:nvPr>
        </p:nvSpPr>
        <p:spPr>
          <a:xfrm>
            <a:off x="6094413" y="2667000"/>
            <a:ext cx="5904655" cy="3714328"/>
          </a:xfrm>
        </p:spPr>
        <p:txBody>
          <a:bodyPr>
            <a:normAutofit/>
          </a:bodyPr>
          <a:lstStyle/>
          <a:p>
            <a:r>
              <a:rPr lang="en-US" dirty="0"/>
              <a:t>developing effective models requires high-quality training datasets, robust preprocessing techniques for feature extraction, and careful selection of deep learning algorithms. Also, speech signals introduce additional challenges such as background noise, accents, and variations in speaking styles, which should be considered when developing the models.</a:t>
            </a:r>
            <a:endParaRPr lang="en-IN" dirty="0"/>
          </a:p>
        </p:txBody>
      </p:sp>
      <p:pic>
        <p:nvPicPr>
          <p:cNvPr id="7" name="Picture 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0"/>
            <a:ext cx="2061964" cy="850560"/>
          </a:xfrm>
          <a:prstGeom prst="rect">
            <a:avLst/>
          </a:prstGeom>
        </p:spPr>
      </p:pic>
    </p:spTree>
    <p:extLst>
      <p:ext uri="{BB962C8B-B14F-4D97-AF65-F5344CB8AC3E}">
        <p14:creationId xmlns:p14="http://schemas.microsoft.com/office/powerpoint/2010/main" val="384443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047" y="470048"/>
            <a:ext cx="9143998" cy="1020762"/>
          </a:xfrm>
        </p:spPr>
        <p:txBody>
          <a:bodyPr/>
          <a:lstStyle/>
          <a:p>
            <a:pPr marL="457200" indent="-457200">
              <a:buFont typeface="Wingdings" panose="05000000000000000000" pitchFamily="2" charset="2"/>
              <a:buChar char="v"/>
            </a:pPr>
            <a:r>
              <a:rPr lang="en-IN" dirty="0" smtClean="0"/>
              <a:t>Reference </a:t>
            </a:r>
            <a:endParaRPr lang="en-IN" dirty="0"/>
          </a:p>
        </p:txBody>
      </p:sp>
      <p:sp>
        <p:nvSpPr>
          <p:cNvPr id="3" name="Content Placeholder 2"/>
          <p:cNvSpPr>
            <a:spLocks noGrp="1"/>
          </p:cNvSpPr>
          <p:nvPr>
            <p:ph idx="1"/>
          </p:nvPr>
        </p:nvSpPr>
        <p:spPr/>
        <p:txBody>
          <a:bodyPr/>
          <a:lstStyle/>
          <a:p>
            <a:r>
              <a:rPr lang="en-IN" dirty="0">
                <a:hlinkClick r:id="rId2"/>
              </a:rPr>
              <a:t>https://www.analyticsvidhya.com/blog/2021/07/age-and-gender-detection-using-deep-learning</a:t>
            </a:r>
            <a:r>
              <a:rPr lang="en-IN" dirty="0" smtClean="0">
                <a:hlinkClick r:id="rId2"/>
              </a:rPr>
              <a:t>/</a:t>
            </a:r>
            <a:endParaRPr lang="en-IN" dirty="0" smtClean="0"/>
          </a:p>
          <a:p>
            <a:r>
              <a:rPr lang="en-IN" dirty="0">
                <a:hlinkClick r:id="rId3"/>
              </a:rPr>
              <a:t>https://slideplayer.com/slide/15749019</a:t>
            </a:r>
            <a:r>
              <a:rPr lang="en-IN" dirty="0" smtClean="0">
                <a:hlinkClick r:id="rId3"/>
              </a:rPr>
              <a:t>/</a:t>
            </a:r>
            <a:endParaRPr lang="en-IN" dirty="0" smtClean="0"/>
          </a:p>
          <a:p>
            <a:r>
              <a:rPr lang="en-IN" dirty="0">
                <a:hlinkClick r:id="rId4"/>
              </a:rPr>
              <a:t>https://pyimagesearch.com/2020/04/13/opencv-age-detection-with-deep-learning</a:t>
            </a:r>
            <a:r>
              <a:rPr lang="en-IN" dirty="0" smtClean="0">
                <a:hlinkClick r:id="rId4"/>
              </a:rPr>
              <a:t>/</a:t>
            </a:r>
            <a:endParaRPr lang="en-IN" dirty="0" smtClean="0"/>
          </a:p>
          <a:p>
            <a:r>
              <a:rPr lang="en-IN" dirty="0">
                <a:hlinkClick r:id="rId5"/>
              </a:rPr>
              <a:t>https://</a:t>
            </a:r>
            <a:r>
              <a:rPr lang="en-IN" dirty="0" smtClean="0">
                <a:hlinkClick r:id="rId5"/>
              </a:rPr>
              <a:t>www.youtube.com/watch?v=5PjUakojMww</a:t>
            </a:r>
            <a:endParaRPr lang="en-IN" dirty="0" smtClean="0"/>
          </a:p>
          <a:p>
            <a:endParaRPr lang="en-IN" dirty="0" smtClean="0"/>
          </a:p>
          <a:p>
            <a:endParaRPr lang="en-IN"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6"/>
          <a:stretch>
            <a:fillRect/>
          </a:stretch>
        </p:blipFill>
        <p:spPr>
          <a:xfrm>
            <a:off x="0" y="26329"/>
            <a:ext cx="1989956" cy="820856"/>
          </a:xfrm>
          <a:prstGeom prst="rect">
            <a:avLst/>
          </a:prstGeom>
        </p:spPr>
      </p:pic>
    </p:spTree>
    <p:extLst>
      <p:ext uri="{BB962C8B-B14F-4D97-AF65-F5344CB8AC3E}">
        <p14:creationId xmlns:p14="http://schemas.microsoft.com/office/powerpoint/2010/main" val="137458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4860" y="1628800"/>
            <a:ext cx="7019106" cy="3945380"/>
          </a:xfrm>
          <a:prstGeom prst="rect">
            <a:avLst/>
          </a:prstGeom>
          <a:ln>
            <a:noFill/>
          </a:ln>
          <a:effectLst>
            <a:softEdge rad="112500"/>
          </a:effectLst>
        </p:spPr>
      </p:pic>
    </p:spTree>
    <p:extLst>
      <p:ext uri="{BB962C8B-B14F-4D97-AF65-F5344CB8AC3E}">
        <p14:creationId xmlns:p14="http://schemas.microsoft.com/office/powerpoint/2010/main" val="3461383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808511"/>
            <a:ext cx="9143998" cy="720080"/>
          </a:xfrm>
        </p:spPr>
        <p:txBody>
          <a:bodyPr>
            <a:normAutofit/>
          </a:bodyPr>
          <a:lstStyle/>
          <a:p>
            <a:pPr marL="457200" indent="-457200">
              <a:buFont typeface="Wingdings" panose="05000000000000000000" pitchFamily="2" charset="2"/>
              <a:buChar char="v"/>
            </a:pPr>
            <a:r>
              <a:rPr lang="en-US" sz="3400" b="1" dirty="0" smtClean="0"/>
              <a:t>Goal </a:t>
            </a:r>
            <a:endParaRPr lang="en-IN" sz="3400" b="1" dirty="0"/>
          </a:p>
        </p:txBody>
      </p:sp>
      <p:sp>
        <p:nvSpPr>
          <p:cNvPr id="3" name="Text Placeholder 2"/>
          <p:cNvSpPr>
            <a:spLocks noGrp="1"/>
          </p:cNvSpPr>
          <p:nvPr>
            <p:ph type="body" idx="1"/>
          </p:nvPr>
        </p:nvSpPr>
        <p:spPr/>
        <p:txBody>
          <a:bodyPr/>
          <a:lstStyle/>
          <a:p>
            <a:r>
              <a:rPr lang="en-IN" b="1" dirty="0" smtClean="0">
                <a:solidFill>
                  <a:schemeClr val="accent4"/>
                </a:solidFill>
              </a:rPr>
              <a:t>Human Age Detection</a:t>
            </a:r>
            <a:endParaRPr lang="en-IN" b="1" dirty="0">
              <a:solidFill>
                <a:schemeClr val="accent4"/>
              </a:solidFill>
            </a:endParaRPr>
          </a:p>
        </p:txBody>
      </p:sp>
      <p:sp>
        <p:nvSpPr>
          <p:cNvPr id="4" name="Content Placeholder 3"/>
          <p:cNvSpPr>
            <a:spLocks noGrp="1"/>
          </p:cNvSpPr>
          <p:nvPr>
            <p:ph sz="half" idx="2"/>
          </p:nvPr>
        </p:nvSpPr>
        <p:spPr>
          <a:xfrm>
            <a:off x="1522413" y="2819399"/>
            <a:ext cx="4416552" cy="3561929"/>
          </a:xfrm>
        </p:spPr>
        <p:txBody>
          <a:bodyPr>
            <a:noAutofit/>
          </a:bodyPr>
          <a:lstStyle/>
          <a:p>
            <a:pPr>
              <a:lnSpc>
                <a:spcPct val="150000"/>
              </a:lnSpc>
            </a:pPr>
            <a:r>
              <a:rPr lang="en-US" sz="1750" dirty="0"/>
              <a:t>The goal of </a:t>
            </a:r>
            <a:r>
              <a:rPr lang="en-US" sz="1750" dirty="0" smtClean="0"/>
              <a:t>this project </a:t>
            </a:r>
            <a:r>
              <a:rPr lang="en-US" sz="1750" dirty="0"/>
              <a:t>is to develop an algorithm that can accurately predict a person's age based on a given input image or video. </a:t>
            </a:r>
            <a:endParaRPr lang="en-US" sz="1750" dirty="0" smtClean="0"/>
          </a:p>
          <a:p>
            <a:pPr>
              <a:lnSpc>
                <a:spcPct val="150000"/>
              </a:lnSpc>
            </a:pPr>
            <a:r>
              <a:rPr lang="en-US" sz="1750" dirty="0" smtClean="0"/>
              <a:t>The </a:t>
            </a:r>
            <a:r>
              <a:rPr lang="en-US" sz="1750" dirty="0"/>
              <a:t>ultimate aim is to develop a reliable and robust system that can accurately estimate a person's age, even in challenging conditions such as low lighting or poor image quality.</a:t>
            </a:r>
            <a:endParaRPr lang="en-IN" sz="1750" dirty="0"/>
          </a:p>
        </p:txBody>
      </p:sp>
      <p:sp>
        <p:nvSpPr>
          <p:cNvPr id="5" name="Text Placeholder 4"/>
          <p:cNvSpPr>
            <a:spLocks noGrp="1"/>
          </p:cNvSpPr>
          <p:nvPr>
            <p:ph type="body" sz="quarter" idx="3"/>
          </p:nvPr>
        </p:nvSpPr>
        <p:spPr>
          <a:xfrm>
            <a:off x="6249860" y="1905000"/>
            <a:ext cx="4416552" cy="762000"/>
          </a:xfrm>
        </p:spPr>
        <p:txBody>
          <a:bodyPr/>
          <a:lstStyle/>
          <a:p>
            <a:r>
              <a:rPr lang="en-IN" b="1" dirty="0" smtClean="0">
                <a:solidFill>
                  <a:schemeClr val="accent4"/>
                </a:solidFill>
              </a:rPr>
              <a:t>Gender Detection using Human Speech</a:t>
            </a:r>
            <a:endParaRPr lang="en-IN" b="1" dirty="0">
              <a:solidFill>
                <a:schemeClr val="accent4"/>
              </a:solidFill>
            </a:endParaRPr>
          </a:p>
        </p:txBody>
      </p:sp>
      <p:sp>
        <p:nvSpPr>
          <p:cNvPr id="6" name="Content Placeholder 5"/>
          <p:cNvSpPr>
            <a:spLocks noGrp="1"/>
          </p:cNvSpPr>
          <p:nvPr>
            <p:ph sz="quarter" idx="4"/>
          </p:nvPr>
        </p:nvSpPr>
        <p:spPr/>
        <p:txBody>
          <a:bodyPr>
            <a:normAutofit/>
          </a:bodyPr>
          <a:lstStyle/>
          <a:p>
            <a:pPr>
              <a:lnSpc>
                <a:spcPct val="150000"/>
              </a:lnSpc>
            </a:pPr>
            <a:r>
              <a:rPr lang="en-IN" sz="1800" dirty="0" smtClean="0"/>
              <a:t>Gender Identification of a speaker can be significantly used for increased natural &amp; Personalised dialogue systems. </a:t>
            </a:r>
          </a:p>
          <a:p>
            <a:pPr>
              <a:lnSpc>
                <a:spcPct val="150000"/>
              </a:lnSpc>
            </a:pPr>
            <a:r>
              <a:rPr lang="en-IN" sz="1800" dirty="0" smtClean="0"/>
              <a:t>It aims to predict the gender of the unknown user by analysing the speech signal &amp; determining different features obtained after analysis.</a:t>
            </a:r>
            <a:endParaRPr lang="en-IN" sz="1800" dirty="0"/>
          </a:p>
        </p:txBody>
      </p:sp>
      <p:pic>
        <p:nvPicPr>
          <p:cNvPr id="9" name="Picture 8"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1989956" cy="820856"/>
          </a:xfrm>
          <a:prstGeom prst="rect">
            <a:avLst/>
          </a:prstGeom>
        </p:spPr>
      </p:pic>
    </p:spTree>
    <p:extLst>
      <p:ext uri="{BB962C8B-B14F-4D97-AF65-F5344CB8AC3E}">
        <p14:creationId xmlns:p14="http://schemas.microsoft.com/office/powerpoint/2010/main" val="9332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972598" cy="1138138"/>
          </a:xfrm>
        </p:spPr>
        <p:txBody>
          <a:bodyPr/>
          <a:lstStyle/>
          <a:p>
            <a:pPr marL="457200" indent="-457200">
              <a:buFont typeface="Wingdings" panose="05000000000000000000" pitchFamily="2" charset="2"/>
              <a:buChar char="v"/>
            </a:pPr>
            <a:r>
              <a:rPr lang="en-IN" dirty="0" smtClean="0"/>
              <a:t>Literature Survey for Human age Detection</a:t>
            </a:r>
            <a:endParaRPr lang="en-IN" dirty="0"/>
          </a:p>
        </p:txBody>
      </p:sp>
      <p:sp>
        <p:nvSpPr>
          <p:cNvPr id="3" name="Content Placeholder 2"/>
          <p:cNvSpPr>
            <a:spLocks noGrp="1"/>
          </p:cNvSpPr>
          <p:nvPr>
            <p:ph idx="1"/>
          </p:nvPr>
        </p:nvSpPr>
        <p:spPr>
          <a:xfrm>
            <a:off x="1522414" y="1905000"/>
            <a:ext cx="9756574" cy="4692352"/>
          </a:xfrm>
        </p:spPr>
        <p:txBody>
          <a:bodyPr>
            <a:normAutofit fontScale="92500" lnSpcReduction="20000"/>
          </a:bodyPr>
          <a:lstStyle/>
          <a:p>
            <a:pPr>
              <a:lnSpc>
                <a:spcPct val="160000"/>
              </a:lnSpc>
            </a:pPr>
            <a:r>
              <a:rPr lang="en-US" b="1" u="sng" dirty="0"/>
              <a:t>"Age Estimation using Convolutional Neural Networks" by Zhang et al. (2017): </a:t>
            </a:r>
            <a:r>
              <a:rPr lang="en-US" dirty="0"/>
              <a:t>This paper proposes a deep learning model that uses CNNs to estimate the age of faces in images. The authors also compare their model's performance to other age estimation methods</a:t>
            </a:r>
            <a:r>
              <a:rPr lang="en-US" dirty="0" smtClean="0"/>
              <a:t>.</a:t>
            </a:r>
          </a:p>
          <a:p>
            <a:pPr>
              <a:lnSpc>
                <a:spcPct val="160000"/>
              </a:lnSpc>
            </a:pPr>
            <a:r>
              <a:rPr lang="en-US" b="1" u="sng" dirty="0" smtClean="0"/>
              <a:t>"</a:t>
            </a:r>
            <a:r>
              <a:rPr lang="en-US" b="1" u="sng" dirty="0"/>
              <a:t>Age and Gender Estimation using Convolutional Neural Networks and Adversarial Training" by Zhang et al. (2019): </a:t>
            </a:r>
            <a:r>
              <a:rPr lang="en-US" dirty="0"/>
              <a:t>This paper proposes a deep learning model that uses CNNs and adversarial training to estimate the age and gender of faces in images. The authors demonstrate that their model outperforms other age and gender estimation methods.</a:t>
            </a:r>
          </a:p>
          <a:p>
            <a:endParaRPr lang="en-US" dirty="0"/>
          </a:p>
          <a:p>
            <a:endParaRPr lang="en-US" dirty="0"/>
          </a:p>
          <a:p>
            <a:endParaRPr lang="en-IN" dirty="0"/>
          </a:p>
        </p:txBody>
      </p:sp>
    </p:spTree>
    <p:extLst>
      <p:ext uri="{BB962C8B-B14F-4D97-AF65-F5344CB8AC3E}">
        <p14:creationId xmlns:p14="http://schemas.microsoft.com/office/powerpoint/2010/main" val="42703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76672"/>
            <a:ext cx="10044606" cy="1020762"/>
          </a:xfrm>
        </p:spPr>
        <p:txBody>
          <a:bodyPr>
            <a:normAutofit/>
          </a:bodyPr>
          <a:lstStyle/>
          <a:p>
            <a:pPr marL="514350" indent="-514350">
              <a:buFont typeface="Wingdings" panose="05000000000000000000" pitchFamily="2" charset="2"/>
              <a:buChar char="v"/>
            </a:pPr>
            <a:r>
              <a:rPr lang="en-IN" sz="3000" dirty="0" smtClean="0"/>
              <a:t>Literature Survey for Gender Detection using Human Speech</a:t>
            </a:r>
            <a:endParaRPr lang="en-IN" sz="3000" dirty="0"/>
          </a:p>
        </p:txBody>
      </p:sp>
      <p:sp>
        <p:nvSpPr>
          <p:cNvPr id="3" name="Content Placeholder 2"/>
          <p:cNvSpPr>
            <a:spLocks noGrp="1"/>
          </p:cNvSpPr>
          <p:nvPr>
            <p:ph idx="1"/>
          </p:nvPr>
        </p:nvSpPr>
        <p:spPr>
          <a:xfrm>
            <a:off x="1522414" y="1905000"/>
            <a:ext cx="9756574" cy="4620344"/>
          </a:xfrm>
        </p:spPr>
        <p:txBody>
          <a:bodyPr>
            <a:normAutofit fontScale="62500" lnSpcReduction="20000"/>
          </a:bodyPr>
          <a:lstStyle/>
          <a:p>
            <a:pPr>
              <a:lnSpc>
                <a:spcPct val="170000"/>
              </a:lnSpc>
            </a:pPr>
            <a:r>
              <a:rPr lang="en-US" sz="2600" b="1" u="sng" dirty="0"/>
              <a:t>"Gender Classification from Speech using Deep Learning" by </a:t>
            </a:r>
            <a:r>
              <a:rPr lang="en-US" sz="2600" b="1" u="sng" dirty="0" err="1"/>
              <a:t>Sainath</a:t>
            </a:r>
            <a:r>
              <a:rPr lang="en-US" sz="2600" b="1" u="sng" dirty="0"/>
              <a:t> et al. (2015): </a:t>
            </a:r>
            <a:r>
              <a:rPr lang="en-US" sz="2600" dirty="0"/>
              <a:t>This paper proposes a deep learning model that uses CNNs to classify the gender of speakers from speech signals. The authors compare their model's performance to other gender classification methods.</a:t>
            </a:r>
          </a:p>
          <a:p>
            <a:pPr>
              <a:lnSpc>
                <a:spcPct val="170000"/>
              </a:lnSpc>
            </a:pPr>
            <a:r>
              <a:rPr lang="en-US" sz="2600" b="1" u="sng" dirty="0"/>
              <a:t>"Gender Recognition from Speech using Gradient Boosting Machines" by </a:t>
            </a:r>
            <a:r>
              <a:rPr lang="en-US" sz="2600" b="1" u="sng" dirty="0" err="1"/>
              <a:t>Venkataramani</a:t>
            </a:r>
            <a:r>
              <a:rPr lang="en-US" sz="2600" b="1" u="sng" dirty="0"/>
              <a:t> et al. (2017): </a:t>
            </a:r>
            <a:r>
              <a:rPr lang="en-US" sz="2600" dirty="0"/>
              <a:t>This paper proposes a gender recognition model that uses gradient boosting machines to classify the gender of speakers from speech signals. The authors compare their model's performance to other gender recognition methods.</a:t>
            </a:r>
          </a:p>
          <a:p>
            <a:pPr>
              <a:lnSpc>
                <a:spcPct val="170000"/>
              </a:lnSpc>
            </a:pPr>
            <a:r>
              <a:rPr lang="en-US" sz="2600" b="1" u="sng" dirty="0"/>
              <a:t>"Gender Identification from Telephone Speech using Deep Learning Techniques" by </a:t>
            </a:r>
            <a:r>
              <a:rPr lang="en-US" sz="2600" b="1" u="sng" dirty="0" err="1"/>
              <a:t>Sivaraman</a:t>
            </a:r>
            <a:r>
              <a:rPr lang="en-US" sz="2600" b="1" u="sng" dirty="0"/>
              <a:t> et al. (2018): </a:t>
            </a:r>
            <a:r>
              <a:rPr lang="en-US" sz="2600" dirty="0"/>
              <a:t>This paper proposes a deep learning model that uses CNNs and RNNs to identify the gender of speakers from telephone speech signals. The authors compare their model's performance to other gender identification methods.</a:t>
            </a:r>
          </a:p>
          <a:p>
            <a:endParaRPr lang="en-IN" dirty="0"/>
          </a:p>
        </p:txBody>
      </p:sp>
    </p:spTree>
    <p:extLst>
      <p:ext uri="{BB962C8B-B14F-4D97-AF65-F5344CB8AC3E}">
        <p14:creationId xmlns:p14="http://schemas.microsoft.com/office/powerpoint/2010/main" val="269874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506158"/>
            <a:ext cx="9143998" cy="1020762"/>
          </a:xfrm>
        </p:spPr>
        <p:txBody>
          <a:bodyPr>
            <a:normAutofit/>
          </a:bodyPr>
          <a:lstStyle/>
          <a:p>
            <a:pPr marL="457200" indent="-457200">
              <a:buFont typeface="Wingdings" panose="05000000000000000000" pitchFamily="2" charset="2"/>
              <a:buChar char="v"/>
            </a:pPr>
            <a:r>
              <a:rPr lang="en-IN" sz="3400" b="1" dirty="0" smtClean="0"/>
              <a:t>Objectives of Human Age Detection</a:t>
            </a:r>
            <a:endParaRPr lang="en-IN" sz="3400" b="1" dirty="0"/>
          </a:p>
        </p:txBody>
      </p:sp>
      <p:sp>
        <p:nvSpPr>
          <p:cNvPr id="3" name="Content Placeholder 2"/>
          <p:cNvSpPr>
            <a:spLocks noGrp="1"/>
          </p:cNvSpPr>
          <p:nvPr>
            <p:ph idx="1"/>
          </p:nvPr>
        </p:nvSpPr>
        <p:spPr>
          <a:xfrm>
            <a:off x="1522414" y="1772816"/>
            <a:ext cx="9143998" cy="4824536"/>
          </a:xfrm>
        </p:spPr>
        <p:txBody>
          <a:bodyPr>
            <a:noAutofit/>
          </a:bodyPr>
          <a:lstStyle/>
          <a:p>
            <a:pPr>
              <a:lnSpc>
                <a:spcPct val="150000"/>
              </a:lnSpc>
            </a:pPr>
            <a:r>
              <a:rPr lang="en-US" sz="1900" dirty="0"/>
              <a:t>P</a:t>
            </a:r>
            <a:r>
              <a:rPr lang="en-US" sz="1900" dirty="0" smtClean="0"/>
              <a:t>redict </a:t>
            </a:r>
            <a:r>
              <a:rPr lang="en-US" sz="1900" dirty="0"/>
              <a:t>a person's age from an input image or </a:t>
            </a:r>
            <a:r>
              <a:rPr lang="en-US" sz="1900" dirty="0" smtClean="0"/>
              <a:t>video with more accuracy. </a:t>
            </a:r>
            <a:endParaRPr lang="en-US" sz="1900" dirty="0"/>
          </a:p>
          <a:p>
            <a:pPr>
              <a:lnSpc>
                <a:spcPct val="150000"/>
              </a:lnSpc>
            </a:pPr>
            <a:r>
              <a:rPr lang="en-US" sz="1900" dirty="0"/>
              <a:t>N</a:t>
            </a:r>
            <a:r>
              <a:rPr lang="en-US" sz="1900" dirty="0" smtClean="0"/>
              <a:t>ormalize </a:t>
            </a:r>
            <a:r>
              <a:rPr lang="en-US" sz="1900" dirty="0"/>
              <a:t>the image size </a:t>
            </a:r>
            <a:r>
              <a:rPr lang="en-US" sz="1900" dirty="0" smtClean="0"/>
              <a:t>, video and </a:t>
            </a:r>
            <a:r>
              <a:rPr lang="en-US" sz="1900" dirty="0"/>
              <a:t>resolution.</a:t>
            </a:r>
          </a:p>
          <a:p>
            <a:pPr>
              <a:lnSpc>
                <a:spcPct val="150000"/>
              </a:lnSpc>
            </a:pPr>
            <a:r>
              <a:rPr lang="en-US" sz="1900" dirty="0" smtClean="0"/>
              <a:t>Validate </a:t>
            </a:r>
            <a:r>
              <a:rPr lang="en-US" sz="1900" dirty="0"/>
              <a:t>the model's performance on a separate test dataset </a:t>
            </a:r>
            <a:endParaRPr lang="en-US" sz="1900" dirty="0" smtClean="0"/>
          </a:p>
          <a:p>
            <a:pPr>
              <a:lnSpc>
                <a:spcPct val="150000"/>
              </a:lnSpc>
            </a:pPr>
            <a:r>
              <a:rPr lang="en-US" sz="1900" dirty="0" smtClean="0"/>
              <a:t>Evaluate </a:t>
            </a:r>
            <a:r>
              <a:rPr lang="en-US" sz="1900" dirty="0"/>
              <a:t>the model's robustness to various </a:t>
            </a:r>
            <a:r>
              <a:rPr lang="en-US" sz="1900" dirty="0" smtClean="0"/>
              <a:t>challenges,.</a:t>
            </a:r>
          </a:p>
          <a:p>
            <a:pPr>
              <a:lnSpc>
                <a:spcPct val="150000"/>
              </a:lnSpc>
            </a:pPr>
            <a:r>
              <a:rPr lang="en-US" sz="1900" dirty="0" smtClean="0"/>
              <a:t>Deploy </a:t>
            </a:r>
            <a:r>
              <a:rPr lang="en-US" sz="1900" dirty="0"/>
              <a:t>the model in a practical </a:t>
            </a:r>
            <a:r>
              <a:rPr lang="en-US" sz="1900" dirty="0" smtClean="0"/>
              <a:t>application </a:t>
            </a:r>
            <a:r>
              <a:rPr lang="en-US" sz="1900" dirty="0"/>
              <a:t>and evaluate its performance in real-world scenarios.</a:t>
            </a:r>
          </a:p>
          <a:p>
            <a:pPr>
              <a:lnSpc>
                <a:spcPct val="150000"/>
              </a:lnSpc>
            </a:pPr>
            <a:r>
              <a:rPr lang="en-US" sz="1900" dirty="0"/>
              <a:t>Monitor the model's performance over time and update it periodically with new data or improved algorithms to maintain its accuracy and relevance</a:t>
            </a:r>
            <a:r>
              <a:rPr lang="en-US" sz="1900" dirty="0" smtClean="0"/>
              <a:t>.</a:t>
            </a:r>
            <a:endParaRPr lang="en-US" sz="1900"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3452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964" y="476672"/>
            <a:ext cx="9649072" cy="1092770"/>
          </a:xfrm>
        </p:spPr>
        <p:txBody>
          <a:bodyPr>
            <a:normAutofit/>
          </a:bodyPr>
          <a:lstStyle/>
          <a:p>
            <a:pPr marL="457200" indent="-457200">
              <a:buFont typeface="Wingdings" panose="05000000000000000000" pitchFamily="2" charset="2"/>
              <a:buChar char="v"/>
            </a:pPr>
            <a:r>
              <a:rPr lang="en-IN" sz="3000" b="1" dirty="0" smtClean="0"/>
              <a:t>Objectives of Gender Detection using Human Speech</a:t>
            </a:r>
            <a:endParaRPr lang="en-IN" sz="3000" b="1" dirty="0"/>
          </a:p>
        </p:txBody>
      </p:sp>
      <p:sp>
        <p:nvSpPr>
          <p:cNvPr id="3" name="Content Placeholder 2"/>
          <p:cNvSpPr>
            <a:spLocks noGrp="1"/>
          </p:cNvSpPr>
          <p:nvPr>
            <p:ph idx="1"/>
          </p:nvPr>
        </p:nvSpPr>
        <p:spPr>
          <a:xfrm>
            <a:off x="1522414" y="1916832"/>
            <a:ext cx="9612558" cy="4824536"/>
          </a:xfrm>
        </p:spPr>
        <p:txBody>
          <a:bodyPr>
            <a:normAutofit fontScale="25000" lnSpcReduction="20000"/>
          </a:bodyPr>
          <a:lstStyle/>
          <a:p>
            <a:pPr>
              <a:lnSpc>
                <a:spcPct val="170000"/>
              </a:lnSpc>
              <a:buFont typeface="Wingdings" panose="05000000000000000000" pitchFamily="2" charset="2"/>
              <a:buChar char="§"/>
            </a:pPr>
            <a:r>
              <a:rPr lang="en-US" sz="7200" dirty="0" smtClean="0"/>
              <a:t>.Preprocess </a:t>
            </a:r>
            <a:r>
              <a:rPr lang="en-US" sz="7200" dirty="0"/>
              <a:t>the speech data to extract relevant </a:t>
            </a:r>
            <a:r>
              <a:rPr lang="en-US" sz="7200" dirty="0" smtClean="0"/>
              <a:t>features.</a:t>
            </a:r>
          </a:p>
          <a:p>
            <a:pPr>
              <a:lnSpc>
                <a:spcPct val="170000"/>
              </a:lnSpc>
              <a:buFont typeface="Wingdings" panose="05000000000000000000" pitchFamily="2" charset="2"/>
              <a:buChar char="§"/>
            </a:pPr>
            <a:r>
              <a:rPr lang="en-US" sz="7200" dirty="0" smtClean="0"/>
              <a:t>Explore </a:t>
            </a:r>
            <a:r>
              <a:rPr lang="en-US" sz="7200" dirty="0"/>
              <a:t>different deep learning architectures, such as convolutional neural networks (CNNs) or recurrent neural networks (RNNs), that can learn to classify the speech features into male or female categories.</a:t>
            </a:r>
          </a:p>
          <a:p>
            <a:pPr>
              <a:lnSpc>
                <a:spcPct val="170000"/>
              </a:lnSpc>
            </a:pPr>
            <a:r>
              <a:rPr lang="en-US" sz="7200" dirty="0"/>
              <a:t>Train the deep learning model on the preprocessed speech data, using a suitable loss function and optimization algorithm, and validate its performance on a separate test set.</a:t>
            </a:r>
          </a:p>
          <a:p>
            <a:pPr>
              <a:lnSpc>
                <a:spcPct val="170000"/>
              </a:lnSpc>
            </a:pPr>
            <a:r>
              <a:rPr lang="en-US" sz="7200" dirty="0"/>
              <a:t>Investigate the effect of different </a:t>
            </a:r>
            <a:r>
              <a:rPr lang="en-US" sz="7200" dirty="0" smtClean="0"/>
              <a:t>factors and </a:t>
            </a:r>
            <a:r>
              <a:rPr lang="en-US" sz="7200" dirty="0"/>
              <a:t>propose solutions to mitigate their impact.</a:t>
            </a:r>
          </a:p>
          <a:p>
            <a:pPr>
              <a:lnSpc>
                <a:spcPct val="170000"/>
              </a:lnSpc>
            </a:pPr>
            <a:r>
              <a:rPr lang="en-US" sz="7200" dirty="0" smtClean="0"/>
              <a:t>Deploy </a:t>
            </a:r>
            <a:r>
              <a:rPr lang="en-US" sz="7200" dirty="0"/>
              <a:t>the gender detection model in a practical application, such as a voice-controlled device or a speech analytics system, and evaluate its performance and user satisfaction.</a:t>
            </a:r>
          </a:p>
          <a:p>
            <a:endParaRPr lang="en-IN" dirty="0"/>
          </a:p>
        </p:txBody>
      </p:sp>
      <p:pic>
        <p:nvPicPr>
          <p:cNvPr id="4" name="Picture 3"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1989956" cy="820856"/>
          </a:xfrm>
          <a:prstGeom prst="rect">
            <a:avLst/>
          </a:prstGeom>
        </p:spPr>
      </p:pic>
    </p:spTree>
    <p:extLst>
      <p:ext uri="{BB962C8B-B14F-4D97-AF65-F5344CB8AC3E}">
        <p14:creationId xmlns:p14="http://schemas.microsoft.com/office/powerpoint/2010/main" val="327475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466459"/>
            <a:ext cx="9143998" cy="1020762"/>
          </a:xfrm>
        </p:spPr>
        <p:txBody>
          <a:bodyPr/>
          <a:lstStyle/>
          <a:p>
            <a:pPr marL="457200" indent="-457200">
              <a:buFont typeface="Wingdings" panose="05000000000000000000" pitchFamily="2" charset="2"/>
              <a:buChar char="Ø"/>
            </a:pPr>
            <a:r>
              <a:rPr lang="en-IN" b="1" dirty="0" smtClean="0"/>
              <a:t>Pro’s &amp; Con’s: Human Age Detection</a:t>
            </a:r>
            <a:endParaRPr lang="en-IN" b="1" dirty="0"/>
          </a:p>
        </p:txBody>
      </p:sp>
      <p:sp>
        <p:nvSpPr>
          <p:cNvPr id="3" name="Text Placeholder 2"/>
          <p:cNvSpPr>
            <a:spLocks noGrp="1"/>
          </p:cNvSpPr>
          <p:nvPr>
            <p:ph type="body" idx="1"/>
          </p:nvPr>
        </p:nvSpPr>
        <p:spPr>
          <a:xfrm>
            <a:off x="1522413" y="1905000"/>
            <a:ext cx="4416552" cy="515888"/>
          </a:xfrm>
        </p:spPr>
        <p:txBody>
          <a:bodyPr/>
          <a:lstStyle/>
          <a:p>
            <a:r>
              <a:rPr lang="en-IN" dirty="0" smtClean="0">
                <a:solidFill>
                  <a:schemeClr val="accent4"/>
                </a:solidFill>
              </a:rPr>
              <a:t>Pro’s</a:t>
            </a:r>
            <a:endParaRPr lang="en-IN" dirty="0">
              <a:solidFill>
                <a:schemeClr val="accent4"/>
              </a:solidFill>
            </a:endParaRPr>
          </a:p>
        </p:txBody>
      </p:sp>
      <p:sp>
        <p:nvSpPr>
          <p:cNvPr id="4" name="Content Placeholder 3"/>
          <p:cNvSpPr>
            <a:spLocks noGrp="1"/>
          </p:cNvSpPr>
          <p:nvPr>
            <p:ph sz="half" idx="2"/>
          </p:nvPr>
        </p:nvSpPr>
        <p:spPr>
          <a:xfrm>
            <a:off x="1485900" y="2420888"/>
            <a:ext cx="4608513" cy="4176463"/>
          </a:xfrm>
        </p:spPr>
        <p:txBody>
          <a:bodyPr>
            <a:noAutofit/>
          </a:bodyPr>
          <a:lstStyle/>
          <a:p>
            <a:pPr>
              <a:lnSpc>
                <a:spcPct val="150000"/>
              </a:lnSpc>
            </a:pPr>
            <a:r>
              <a:rPr lang="en-US" sz="1400" b="1" u="sng" dirty="0">
                <a:solidFill>
                  <a:schemeClr val="accent4"/>
                </a:solidFill>
              </a:rPr>
              <a:t>Accurate</a:t>
            </a:r>
            <a:r>
              <a:rPr lang="en-US" sz="1400" dirty="0"/>
              <a:t>: Deep learning models can achieve high accuracy in age prediction, especially when trained on large and diverse datasets.</a:t>
            </a:r>
          </a:p>
          <a:p>
            <a:pPr>
              <a:lnSpc>
                <a:spcPct val="150000"/>
              </a:lnSpc>
            </a:pPr>
            <a:r>
              <a:rPr lang="en-US" sz="1400" b="1" u="sng" dirty="0">
                <a:solidFill>
                  <a:schemeClr val="accent4"/>
                </a:solidFill>
              </a:rPr>
              <a:t>Efficient</a:t>
            </a:r>
            <a:r>
              <a:rPr lang="en-US" sz="1400" dirty="0"/>
              <a:t>: </a:t>
            </a:r>
            <a:r>
              <a:rPr lang="en-US" sz="1400" dirty="0" smtClean="0"/>
              <a:t>Age detection can be done quickly and automatically.</a:t>
            </a:r>
          </a:p>
          <a:p>
            <a:pPr>
              <a:lnSpc>
                <a:spcPct val="150000"/>
              </a:lnSpc>
            </a:pPr>
            <a:r>
              <a:rPr lang="en-US" sz="1400" dirty="0" smtClean="0"/>
              <a:t> </a:t>
            </a:r>
            <a:r>
              <a:rPr lang="en-US" sz="1400" b="1" u="sng" dirty="0" smtClean="0">
                <a:solidFill>
                  <a:schemeClr val="accent4"/>
                </a:solidFill>
              </a:rPr>
              <a:t>Non-invasive</a:t>
            </a:r>
            <a:r>
              <a:rPr lang="en-US" sz="1400" dirty="0" smtClean="0"/>
              <a:t>: Age detection from images or videos is non-invasive and does not require any physical contact or discomfort for the subject.</a:t>
            </a:r>
          </a:p>
          <a:p>
            <a:pPr>
              <a:lnSpc>
                <a:spcPct val="150000"/>
              </a:lnSpc>
            </a:pPr>
            <a:r>
              <a:rPr lang="en-US" sz="1400" b="1" u="sng" dirty="0" smtClean="0">
                <a:solidFill>
                  <a:schemeClr val="accent4"/>
                </a:solidFill>
              </a:rPr>
              <a:t>Versatile</a:t>
            </a:r>
            <a:r>
              <a:rPr lang="en-US" sz="1400" dirty="0"/>
              <a:t>: Age detection using deep learning can be applied in various </a:t>
            </a:r>
            <a:r>
              <a:rPr lang="en-US" sz="1400" dirty="0" smtClean="0"/>
              <a:t>domains</a:t>
            </a:r>
            <a:r>
              <a:rPr lang="en-US" sz="1400" dirty="0"/>
              <a:t>.</a:t>
            </a:r>
          </a:p>
        </p:txBody>
      </p:sp>
      <p:sp>
        <p:nvSpPr>
          <p:cNvPr id="5" name="Text Placeholder 4"/>
          <p:cNvSpPr>
            <a:spLocks noGrp="1"/>
          </p:cNvSpPr>
          <p:nvPr>
            <p:ph type="body" sz="quarter" idx="3"/>
          </p:nvPr>
        </p:nvSpPr>
        <p:spPr>
          <a:xfrm>
            <a:off x="6249860" y="1905000"/>
            <a:ext cx="4416552" cy="515888"/>
          </a:xfrm>
        </p:spPr>
        <p:txBody>
          <a:bodyPr/>
          <a:lstStyle/>
          <a:p>
            <a:r>
              <a:rPr lang="en-IN" dirty="0" smtClean="0">
                <a:solidFill>
                  <a:schemeClr val="accent4"/>
                </a:solidFill>
              </a:rPr>
              <a:t>Con’s</a:t>
            </a:r>
            <a:endParaRPr lang="en-IN" dirty="0">
              <a:solidFill>
                <a:schemeClr val="accent4"/>
              </a:solidFill>
            </a:endParaRPr>
          </a:p>
        </p:txBody>
      </p:sp>
      <p:sp>
        <p:nvSpPr>
          <p:cNvPr id="6" name="Content Placeholder 5"/>
          <p:cNvSpPr>
            <a:spLocks noGrp="1"/>
          </p:cNvSpPr>
          <p:nvPr>
            <p:ph sz="quarter" idx="4"/>
          </p:nvPr>
        </p:nvSpPr>
        <p:spPr>
          <a:xfrm>
            <a:off x="6094413" y="2420888"/>
            <a:ext cx="5544615" cy="4320480"/>
          </a:xfrm>
        </p:spPr>
        <p:txBody>
          <a:bodyPr>
            <a:normAutofit fontScale="25000" lnSpcReduction="20000"/>
          </a:bodyPr>
          <a:lstStyle/>
          <a:p>
            <a:pPr>
              <a:lnSpc>
                <a:spcPct val="170000"/>
              </a:lnSpc>
            </a:pPr>
            <a:r>
              <a:rPr lang="en-US" sz="5000" b="1" u="sng" dirty="0">
                <a:solidFill>
                  <a:schemeClr val="accent4"/>
                </a:solidFill>
              </a:rPr>
              <a:t>Privacy concerns: </a:t>
            </a:r>
            <a:endParaRPr lang="en-US" sz="5000" b="1" u="sng" dirty="0" smtClean="0">
              <a:solidFill>
                <a:schemeClr val="accent4"/>
              </a:solidFill>
            </a:endParaRPr>
          </a:p>
          <a:p>
            <a:pPr>
              <a:lnSpc>
                <a:spcPct val="170000"/>
              </a:lnSpc>
            </a:pPr>
            <a:r>
              <a:rPr lang="en-US" sz="5000" b="1" u="sng" dirty="0" smtClean="0">
                <a:solidFill>
                  <a:schemeClr val="accent4"/>
                </a:solidFill>
              </a:rPr>
              <a:t>Limited </a:t>
            </a:r>
            <a:r>
              <a:rPr lang="en-US" sz="5000" b="1" u="sng" dirty="0">
                <a:solidFill>
                  <a:schemeClr val="accent4"/>
                </a:solidFill>
              </a:rPr>
              <a:t>applicability: </a:t>
            </a:r>
            <a:endParaRPr lang="en-US" sz="5000" b="1" u="sng" dirty="0" smtClean="0">
              <a:solidFill>
                <a:schemeClr val="accent4"/>
              </a:solidFill>
            </a:endParaRPr>
          </a:p>
          <a:p>
            <a:pPr>
              <a:lnSpc>
                <a:spcPct val="170000"/>
              </a:lnSpc>
            </a:pPr>
            <a:r>
              <a:rPr lang="en-US" sz="5000" b="1" u="sng" dirty="0" smtClean="0">
                <a:solidFill>
                  <a:schemeClr val="accent4"/>
                </a:solidFill>
              </a:rPr>
              <a:t>Dataset bias</a:t>
            </a:r>
            <a:r>
              <a:rPr lang="en-US" sz="5000" dirty="0" smtClean="0"/>
              <a:t>: Age detection models trained on biased or unrepresentative datasets may produce inaccurate or discriminatory results, especially if they reflect societal biases or stereotypes.</a:t>
            </a:r>
          </a:p>
          <a:p>
            <a:pPr>
              <a:lnSpc>
                <a:spcPct val="170000"/>
              </a:lnSpc>
            </a:pPr>
            <a:r>
              <a:rPr lang="en-US" sz="5000" b="1" u="sng" dirty="0" smtClean="0">
                <a:solidFill>
                  <a:schemeClr val="accent4"/>
                </a:solidFill>
              </a:rPr>
              <a:t>Sensitivity </a:t>
            </a:r>
            <a:r>
              <a:rPr lang="en-US" sz="5000" b="1" u="sng" dirty="0">
                <a:solidFill>
                  <a:schemeClr val="accent4"/>
                </a:solidFill>
              </a:rPr>
              <a:t>to image quality</a:t>
            </a:r>
            <a:r>
              <a:rPr lang="en-US" sz="5000" dirty="0"/>
              <a:t>: Age detection accuracy can be affected by image quality, lighting conditions, or camera angle, which can introduce noise or distortions in the input data.</a:t>
            </a:r>
          </a:p>
          <a:p>
            <a:pPr>
              <a:lnSpc>
                <a:spcPct val="170000"/>
              </a:lnSpc>
            </a:pPr>
            <a:r>
              <a:rPr lang="en-US" sz="5000" b="1" u="sng" dirty="0">
                <a:solidFill>
                  <a:schemeClr val="accent4"/>
                </a:solidFill>
              </a:rPr>
              <a:t>Lack of interpretability</a:t>
            </a:r>
            <a:r>
              <a:rPr lang="en-US" sz="5000" dirty="0"/>
              <a:t>: Deep learning models are often black boxes, meaning that their decision-making process is opaque and difficult to explain or interpret, which can limit their transparency and accountability.</a:t>
            </a:r>
          </a:p>
          <a:p>
            <a:r>
              <a:rPr lang="en-IN" dirty="0" smtClean="0"/>
              <a:t>N</a:t>
            </a:r>
            <a:endParaRPr lang="en-IN" dirty="0"/>
          </a:p>
        </p:txBody>
      </p:sp>
      <p:pic>
        <p:nvPicPr>
          <p:cNvPr id="7" name="Picture 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26329"/>
            <a:ext cx="2061964" cy="850560"/>
          </a:xfrm>
          <a:prstGeom prst="rect">
            <a:avLst/>
          </a:prstGeom>
        </p:spPr>
      </p:pic>
    </p:spTree>
    <p:extLst>
      <p:ext uri="{BB962C8B-B14F-4D97-AF65-F5344CB8AC3E}">
        <p14:creationId xmlns:p14="http://schemas.microsoft.com/office/powerpoint/2010/main" val="13348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472" y="692695"/>
            <a:ext cx="10246571" cy="935039"/>
          </a:xfrm>
        </p:spPr>
        <p:txBody>
          <a:bodyPr>
            <a:normAutofit/>
          </a:bodyPr>
          <a:lstStyle/>
          <a:p>
            <a:pPr marL="457200" indent="-457200">
              <a:buFont typeface="Wingdings" panose="05000000000000000000" pitchFamily="2" charset="2"/>
              <a:buChar char="v"/>
            </a:pPr>
            <a:r>
              <a:rPr lang="en-IN" sz="3000" b="1" dirty="0" smtClean="0"/>
              <a:t>Pro’s &amp; Con’s: Gender Detection using Human Speech</a:t>
            </a:r>
            <a:endParaRPr lang="en-IN" sz="3000" b="1" dirty="0"/>
          </a:p>
        </p:txBody>
      </p:sp>
      <p:sp>
        <p:nvSpPr>
          <p:cNvPr id="3" name="Text Placeholder 2"/>
          <p:cNvSpPr>
            <a:spLocks noGrp="1"/>
          </p:cNvSpPr>
          <p:nvPr>
            <p:ph type="body" idx="1"/>
          </p:nvPr>
        </p:nvSpPr>
        <p:spPr>
          <a:xfrm>
            <a:off x="1523529" y="1772816"/>
            <a:ext cx="4416552" cy="576064"/>
          </a:xfrm>
        </p:spPr>
        <p:txBody>
          <a:bodyPr/>
          <a:lstStyle/>
          <a:p>
            <a:r>
              <a:rPr lang="en-IN" dirty="0" smtClean="0">
                <a:solidFill>
                  <a:schemeClr val="accent4"/>
                </a:solidFill>
              </a:rPr>
              <a:t>Pro’s</a:t>
            </a:r>
            <a:endParaRPr lang="en-IN" dirty="0">
              <a:solidFill>
                <a:schemeClr val="accent4"/>
              </a:solidFill>
            </a:endParaRPr>
          </a:p>
        </p:txBody>
      </p:sp>
      <p:sp>
        <p:nvSpPr>
          <p:cNvPr id="4" name="Content Placeholder 3"/>
          <p:cNvSpPr>
            <a:spLocks noGrp="1"/>
          </p:cNvSpPr>
          <p:nvPr>
            <p:ph sz="half" idx="2"/>
          </p:nvPr>
        </p:nvSpPr>
        <p:spPr>
          <a:xfrm>
            <a:off x="1269876" y="2348880"/>
            <a:ext cx="4824537" cy="4248471"/>
          </a:xfrm>
        </p:spPr>
        <p:txBody>
          <a:bodyPr>
            <a:normAutofit fontScale="32500" lnSpcReduction="20000"/>
          </a:bodyPr>
          <a:lstStyle/>
          <a:p>
            <a:pPr>
              <a:lnSpc>
                <a:spcPct val="170000"/>
              </a:lnSpc>
            </a:pPr>
            <a:r>
              <a:rPr lang="en-US" sz="4800" b="1" u="sng" dirty="0">
                <a:solidFill>
                  <a:schemeClr val="accent4"/>
                </a:solidFill>
              </a:rPr>
              <a:t>Accurate</a:t>
            </a:r>
            <a:r>
              <a:rPr lang="en-US" sz="4800" dirty="0"/>
              <a:t>: </a:t>
            </a:r>
            <a:r>
              <a:rPr lang="en-US" sz="4800" dirty="0" smtClean="0"/>
              <a:t> High </a:t>
            </a:r>
            <a:r>
              <a:rPr lang="en-US" sz="4800" dirty="0"/>
              <a:t>accuracy in gender detection from </a:t>
            </a:r>
            <a:r>
              <a:rPr lang="en-US" sz="4800" dirty="0" smtClean="0"/>
              <a:t>speech. </a:t>
            </a:r>
          </a:p>
          <a:p>
            <a:pPr>
              <a:lnSpc>
                <a:spcPct val="170000"/>
              </a:lnSpc>
            </a:pPr>
            <a:r>
              <a:rPr lang="en-US" sz="4800" b="1" u="sng" dirty="0" smtClean="0">
                <a:solidFill>
                  <a:schemeClr val="accent4"/>
                </a:solidFill>
              </a:rPr>
              <a:t>Efficient</a:t>
            </a:r>
            <a:r>
              <a:rPr lang="en-US" sz="4800" dirty="0"/>
              <a:t>: </a:t>
            </a:r>
            <a:endParaRPr lang="en-US" sz="4800" dirty="0" smtClean="0"/>
          </a:p>
          <a:p>
            <a:pPr>
              <a:lnSpc>
                <a:spcPct val="170000"/>
              </a:lnSpc>
            </a:pPr>
            <a:r>
              <a:rPr lang="en-US" sz="4800" b="1" u="sng" dirty="0" smtClean="0">
                <a:solidFill>
                  <a:schemeClr val="accent4"/>
                </a:solidFill>
              </a:rPr>
              <a:t>Non-invasive</a:t>
            </a:r>
            <a:r>
              <a:rPr lang="en-US" sz="4800" dirty="0"/>
              <a:t>: </a:t>
            </a:r>
            <a:r>
              <a:rPr lang="en-US" sz="4800" dirty="0" smtClean="0"/>
              <a:t> It does </a:t>
            </a:r>
            <a:r>
              <a:rPr lang="en-US" sz="4800" dirty="0"/>
              <a:t>not require any physical contact or discomfort for the subject.</a:t>
            </a:r>
          </a:p>
          <a:p>
            <a:pPr>
              <a:lnSpc>
                <a:spcPct val="170000"/>
              </a:lnSpc>
            </a:pPr>
            <a:r>
              <a:rPr lang="en-US" sz="4800" b="1" u="sng" dirty="0" smtClean="0">
                <a:solidFill>
                  <a:schemeClr val="accent4"/>
                </a:solidFill>
              </a:rPr>
              <a:t>Versatile</a:t>
            </a:r>
            <a:r>
              <a:rPr lang="en-US" sz="4800" dirty="0"/>
              <a:t>: Gender detection </a:t>
            </a:r>
            <a:r>
              <a:rPr lang="en-US" sz="4800" dirty="0" smtClean="0"/>
              <a:t> </a:t>
            </a:r>
            <a:r>
              <a:rPr lang="en-US" sz="4800" dirty="0"/>
              <a:t>can be applied in various domains, such as speech recognition, voice-controlled devices, or speech analytics, to provide personalized services or insights.</a:t>
            </a:r>
          </a:p>
          <a:p>
            <a:endParaRPr lang="en-IN" dirty="0"/>
          </a:p>
        </p:txBody>
      </p:sp>
      <p:sp>
        <p:nvSpPr>
          <p:cNvPr id="5" name="Text Placeholder 4"/>
          <p:cNvSpPr>
            <a:spLocks noGrp="1"/>
          </p:cNvSpPr>
          <p:nvPr>
            <p:ph type="body" sz="quarter" idx="3"/>
          </p:nvPr>
        </p:nvSpPr>
        <p:spPr>
          <a:xfrm>
            <a:off x="6249860" y="1777028"/>
            <a:ext cx="4416552" cy="571852"/>
          </a:xfrm>
        </p:spPr>
        <p:txBody>
          <a:bodyPr/>
          <a:lstStyle/>
          <a:p>
            <a:r>
              <a:rPr lang="en-IN" dirty="0" smtClean="0">
                <a:solidFill>
                  <a:schemeClr val="accent4"/>
                </a:solidFill>
              </a:rPr>
              <a:t>Con’s</a:t>
            </a:r>
            <a:endParaRPr lang="en-IN" dirty="0">
              <a:solidFill>
                <a:schemeClr val="accent4"/>
              </a:solidFill>
            </a:endParaRPr>
          </a:p>
        </p:txBody>
      </p:sp>
      <p:sp>
        <p:nvSpPr>
          <p:cNvPr id="6" name="Content Placeholder 5"/>
          <p:cNvSpPr>
            <a:spLocks noGrp="1"/>
          </p:cNvSpPr>
          <p:nvPr>
            <p:ph sz="quarter" idx="4"/>
          </p:nvPr>
        </p:nvSpPr>
        <p:spPr>
          <a:xfrm>
            <a:off x="6094413" y="2348881"/>
            <a:ext cx="5112567" cy="4248470"/>
          </a:xfrm>
        </p:spPr>
        <p:txBody>
          <a:bodyPr>
            <a:normAutofit fontScale="55000" lnSpcReduction="20000"/>
          </a:bodyPr>
          <a:lstStyle/>
          <a:p>
            <a:pPr>
              <a:lnSpc>
                <a:spcPct val="170000"/>
              </a:lnSpc>
            </a:pPr>
            <a:r>
              <a:rPr lang="en-US" sz="2700" b="1" u="sng" dirty="0" smtClean="0">
                <a:solidFill>
                  <a:schemeClr val="accent4"/>
                </a:solidFill>
              </a:rPr>
              <a:t>Limited </a:t>
            </a:r>
            <a:r>
              <a:rPr lang="en-US" sz="2700" b="1" u="sng" dirty="0">
                <a:solidFill>
                  <a:schemeClr val="accent4"/>
                </a:solidFill>
              </a:rPr>
              <a:t>applicability</a:t>
            </a:r>
            <a:r>
              <a:rPr lang="en-US" sz="2700" dirty="0"/>
              <a:t>:  M</a:t>
            </a:r>
            <a:r>
              <a:rPr lang="en-US" sz="2700" dirty="0" smtClean="0"/>
              <a:t>ay </a:t>
            </a:r>
            <a:r>
              <a:rPr lang="en-US" sz="2700" dirty="0"/>
              <a:t>not be applicable in all scenarios or </a:t>
            </a:r>
            <a:r>
              <a:rPr lang="en-US" sz="2700" dirty="0" smtClean="0"/>
              <a:t>populations.</a:t>
            </a:r>
          </a:p>
          <a:p>
            <a:pPr>
              <a:lnSpc>
                <a:spcPct val="170000"/>
              </a:lnSpc>
            </a:pPr>
            <a:r>
              <a:rPr lang="en-US" sz="2700" b="1" u="sng" dirty="0" smtClean="0">
                <a:solidFill>
                  <a:schemeClr val="accent4"/>
                </a:solidFill>
              </a:rPr>
              <a:t>Dataset </a:t>
            </a:r>
            <a:r>
              <a:rPr lang="en-US" sz="2700" b="1" u="sng" dirty="0">
                <a:solidFill>
                  <a:schemeClr val="accent4"/>
                </a:solidFill>
              </a:rPr>
              <a:t>bias: </a:t>
            </a:r>
            <a:endParaRPr lang="en-US" sz="2700" b="1" u="sng" dirty="0" smtClean="0">
              <a:solidFill>
                <a:schemeClr val="accent4"/>
              </a:solidFill>
            </a:endParaRPr>
          </a:p>
          <a:p>
            <a:pPr>
              <a:lnSpc>
                <a:spcPct val="170000"/>
              </a:lnSpc>
            </a:pPr>
            <a:r>
              <a:rPr lang="en-US" sz="2700" b="1" u="sng" dirty="0" smtClean="0">
                <a:solidFill>
                  <a:schemeClr val="accent4"/>
                </a:solidFill>
              </a:rPr>
              <a:t>Sensitivity </a:t>
            </a:r>
            <a:r>
              <a:rPr lang="en-US" sz="2700" b="1" u="sng" dirty="0">
                <a:solidFill>
                  <a:schemeClr val="accent4"/>
                </a:solidFill>
              </a:rPr>
              <a:t>to noise</a:t>
            </a:r>
            <a:r>
              <a:rPr lang="en-US" sz="2700" dirty="0"/>
              <a:t>: </a:t>
            </a:r>
            <a:r>
              <a:rPr lang="en-US" sz="2700" dirty="0" smtClean="0"/>
              <a:t> Accuracy </a:t>
            </a:r>
            <a:r>
              <a:rPr lang="en-US" sz="2700" dirty="0"/>
              <a:t>can be affected by background noise, speech distortions, or other environmental factors </a:t>
            </a:r>
            <a:r>
              <a:rPr lang="en-US" sz="2700" dirty="0" smtClean="0"/>
              <a:t>.</a:t>
            </a:r>
          </a:p>
          <a:p>
            <a:pPr>
              <a:lnSpc>
                <a:spcPct val="170000"/>
              </a:lnSpc>
            </a:pPr>
            <a:r>
              <a:rPr lang="en-US" sz="2700" b="1" u="sng" dirty="0" smtClean="0">
                <a:solidFill>
                  <a:schemeClr val="accent4"/>
                </a:solidFill>
              </a:rPr>
              <a:t>Lack of interpretability</a:t>
            </a:r>
            <a:r>
              <a:rPr lang="en-US" sz="2700" dirty="0" smtClean="0"/>
              <a:t>: Deep learning models are often black boxes, meaning that their decision-making process is opaque and difficult to explain or interpret, which can limit their transparency and accountability.</a:t>
            </a:r>
          </a:p>
          <a:p>
            <a:endParaRPr lang="en-IN" dirty="0"/>
          </a:p>
        </p:txBody>
      </p:sp>
      <p:pic>
        <p:nvPicPr>
          <p:cNvPr id="7" name="Picture 6" descr="A picture containing icon&#10;&#10;Description automatically generated">
            <a:extLst>
              <a:ext uri="{FF2B5EF4-FFF2-40B4-BE49-F238E27FC236}">
                <a16:creationId xmlns:a16="http://schemas.microsoft.com/office/drawing/2014/main" xmlns="" id="{B531DBC0-8C78-B647-BD59-961C50E44F4D}"/>
              </a:ext>
            </a:extLst>
          </p:cNvPr>
          <p:cNvPicPr>
            <a:picLocks noChangeAspect="1"/>
          </p:cNvPicPr>
          <p:nvPr/>
        </p:nvPicPr>
        <p:blipFill>
          <a:blip r:embed="rId2"/>
          <a:stretch>
            <a:fillRect/>
          </a:stretch>
        </p:blipFill>
        <p:spPr>
          <a:xfrm>
            <a:off x="0" y="1"/>
            <a:ext cx="1773932" cy="728626"/>
          </a:xfrm>
          <a:prstGeom prst="rect">
            <a:avLst/>
          </a:prstGeom>
        </p:spPr>
      </p:pic>
    </p:spTree>
    <p:extLst>
      <p:ext uri="{BB962C8B-B14F-4D97-AF65-F5344CB8AC3E}">
        <p14:creationId xmlns:p14="http://schemas.microsoft.com/office/powerpoint/2010/main" val="8679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1991</TotalTime>
  <Words>1954</Words>
  <Application>Microsoft Office PowerPoint</Application>
  <PresentationFormat>Custom</PresentationFormat>
  <Paragraphs>147</Paragraphs>
  <Slides>25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Bahnschrift</vt:lpstr>
      <vt:lpstr>Bahnschrift Light SemiCondensed</vt:lpstr>
      <vt:lpstr>Consolas</vt:lpstr>
      <vt:lpstr>Corbel</vt:lpstr>
      <vt:lpstr>Franklin Gothic Demi Cond</vt:lpstr>
      <vt:lpstr>Wingdings</vt:lpstr>
      <vt:lpstr>Chalkboard 16x9</vt:lpstr>
      <vt:lpstr>Human Age Detection &amp; Gender Detection using Human Speech</vt:lpstr>
      <vt:lpstr>Content</vt:lpstr>
      <vt:lpstr>Goal </vt:lpstr>
      <vt:lpstr>Literature Survey for Human age Detection</vt:lpstr>
      <vt:lpstr>Literature Survey for Gender Detection using Human Speech</vt:lpstr>
      <vt:lpstr>Objectives of Human Age Detection</vt:lpstr>
      <vt:lpstr>Objectives of Gender Detection using Human Speech</vt:lpstr>
      <vt:lpstr>Pro’s &amp; Con’s: Human Age Detection</vt:lpstr>
      <vt:lpstr>Pro’s &amp; Con’s: Gender Detection using Human Speech</vt:lpstr>
      <vt:lpstr>Problem Statement</vt:lpstr>
      <vt:lpstr>Convolutional Neural Network</vt:lpstr>
      <vt:lpstr>Working of CNN for Human Age Detection</vt:lpstr>
      <vt:lpstr>PowerPoint Presentation</vt:lpstr>
      <vt:lpstr>Gender Detection using human speech (Working)</vt:lpstr>
      <vt:lpstr>PowerPoint Presentation</vt:lpstr>
      <vt:lpstr>Steps for Gender Detection using human speech</vt:lpstr>
      <vt:lpstr>PowerPoint Presentation</vt:lpstr>
      <vt:lpstr>User Interface for Human Age Detection</vt:lpstr>
      <vt:lpstr>User Interface for Gender detection</vt:lpstr>
      <vt:lpstr>Accuracy Testing</vt:lpstr>
      <vt:lpstr>Limitations</vt:lpstr>
      <vt:lpstr>Use Cases</vt:lpstr>
      <vt:lpstr>Conclusion</vt:lpstr>
      <vt:lpstr>Reference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Age Detection &amp; Gender Detection using Voice</dc:title>
  <dc:creator>Microsoft account</dc:creator>
  <cp:lastModifiedBy>Microsoft account</cp:lastModifiedBy>
  <cp:revision>65</cp:revision>
  <dcterms:created xsi:type="dcterms:W3CDTF">2023-03-28T15:12:05Z</dcterms:created>
  <dcterms:modified xsi:type="dcterms:W3CDTF">2023-04-05T16:00:03Z</dcterms:modified>
</cp:coreProperties>
</file>